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303" r:id="rId2"/>
    <p:sldId id="256" r:id="rId3"/>
    <p:sldId id="257" r:id="rId4"/>
    <p:sldId id="323" r:id="rId5"/>
    <p:sldId id="258" r:id="rId6"/>
    <p:sldId id="259" r:id="rId7"/>
    <p:sldId id="31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320" r:id="rId25"/>
    <p:sldId id="321" r:id="rId26"/>
    <p:sldId id="322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324" r:id="rId35"/>
    <p:sldId id="286" r:id="rId36"/>
    <p:sldId id="287" r:id="rId37"/>
    <p:sldId id="288" r:id="rId38"/>
    <p:sldId id="289" r:id="rId39"/>
    <p:sldId id="290" r:id="rId40"/>
    <p:sldId id="291" r:id="rId41"/>
    <p:sldId id="293" r:id="rId42"/>
    <p:sldId id="294" r:id="rId43"/>
    <p:sldId id="295" r:id="rId44"/>
    <p:sldId id="314" r:id="rId45"/>
    <p:sldId id="297" r:id="rId46"/>
    <p:sldId id="298" r:id="rId47"/>
    <p:sldId id="299" r:id="rId48"/>
    <p:sldId id="302" r:id="rId49"/>
    <p:sldId id="301" r:id="rId50"/>
    <p:sldId id="300" r:id="rId51"/>
    <p:sldId id="326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SELinux</c:v>
                </c:pt>
              </c:strCache>
            </c:strRef>
          </c:tx>
          <c:spPr>
            <a:solidFill>
              <a:schemeClr val="tx1"/>
            </a:solidFill>
          </c:spPr>
          <c:cat>
            <c:strRef>
              <c:f>Sheet1!$A$2:$A$5</c:f>
              <c:strCache>
                <c:ptCount val="4"/>
                <c:pt idx="0">
                  <c:v>AOL</c:v>
                </c:pt>
                <c:pt idx="1">
                  <c:v>Cov. Matrix</c:v>
                </c:pt>
                <c:pt idx="2">
                  <c:v>k-Means</c:v>
                </c:pt>
                <c:pt idx="3">
                  <c:v>N-Bayes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1.6400000000000286E-2</c:v>
                </c:pt>
                <c:pt idx="1">
                  <c:v>7.800000000000102E-3</c:v>
                </c:pt>
                <c:pt idx="2">
                  <c:v>1.6799999999999999E-2</c:v>
                </c:pt>
                <c:pt idx="3">
                  <c:v>2.8199999999999989E-2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Map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cat>
            <c:strRef>
              <c:f>Sheet1!$A$2:$A$5</c:f>
              <c:strCache>
                <c:ptCount val="4"/>
                <c:pt idx="0">
                  <c:v>AOL</c:v>
                </c:pt>
                <c:pt idx="1">
                  <c:v>Cov. Matrix</c:v>
                </c:pt>
                <c:pt idx="2">
                  <c:v>k-Means</c:v>
                </c:pt>
                <c:pt idx="3">
                  <c:v>N-Bayes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0.39130000000000614</c:v>
                </c:pt>
                <c:pt idx="1">
                  <c:v>0.31340000000000456</c:v>
                </c:pt>
                <c:pt idx="2">
                  <c:v>0.26890000000000008</c:v>
                </c:pt>
                <c:pt idx="3">
                  <c:v>0.18310000000000001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Sort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cat>
            <c:strRef>
              <c:f>Sheet1!$A$2:$A$5</c:f>
              <c:strCache>
                <c:ptCount val="4"/>
                <c:pt idx="0">
                  <c:v>AOL</c:v>
                </c:pt>
                <c:pt idx="1">
                  <c:v>Cov. Matrix</c:v>
                </c:pt>
                <c:pt idx="2">
                  <c:v>k-Means</c:v>
                </c:pt>
                <c:pt idx="3">
                  <c:v>N-Bayes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0.19570000000000168</c:v>
                </c:pt>
                <c:pt idx="1">
                  <c:v>0.35440000000000038</c:v>
                </c:pt>
                <c:pt idx="2">
                  <c:v>0.30250000000000032</c:v>
                </c:pt>
                <c:pt idx="3">
                  <c:v>0.2535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Reduce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AOL</c:v>
                </c:pt>
                <c:pt idx="1">
                  <c:v>Cov. Matrix</c:v>
                </c:pt>
                <c:pt idx="2">
                  <c:v>k-Means</c:v>
                </c:pt>
                <c:pt idx="3">
                  <c:v>N-Bayes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0.42930000000000473</c:v>
                </c:pt>
                <c:pt idx="1">
                  <c:v>0.29900000000000032</c:v>
                </c:pt>
                <c:pt idx="2">
                  <c:v>0.57140000000000002</c:v>
                </c:pt>
                <c:pt idx="3">
                  <c:v>0.59149999999999969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Copy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cat>
            <c:strRef>
              <c:f>Sheet1!$A$2:$A$5</c:f>
              <c:strCache>
                <c:ptCount val="4"/>
                <c:pt idx="0">
                  <c:v>AOL</c:v>
                </c:pt>
                <c:pt idx="1">
                  <c:v>Cov. Matrix</c:v>
                </c:pt>
                <c:pt idx="2">
                  <c:v>k-Means</c:v>
                </c:pt>
                <c:pt idx="3">
                  <c:v>N-Bayes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0.20650000000000004</c:v>
                </c:pt>
                <c:pt idx="1">
                  <c:v>0.22150000000000114</c:v>
                </c:pt>
                <c:pt idx="2">
                  <c:v>0.13450000000000001</c:v>
                </c:pt>
                <c:pt idx="3">
                  <c:v>0.2676</c:v>
                </c:pt>
              </c:numCache>
            </c:numRef>
          </c:val>
        </c:ser>
        <c:overlap val="100"/>
        <c:axId val="110827392"/>
        <c:axId val="110828928"/>
      </c:barChart>
      <c:catAx>
        <c:axId val="110827392"/>
        <c:scaling>
          <c:orientation val="minMax"/>
        </c:scaling>
        <c:axPos val="b"/>
        <c:tickLblPos val="nextTo"/>
        <c:crossAx val="110828928"/>
        <c:crosses val="autoZero"/>
        <c:auto val="1"/>
        <c:lblAlgn val="ctr"/>
        <c:lblOffset val="100"/>
      </c:catAx>
      <c:valAx>
        <c:axId val="110828928"/>
        <c:scaling>
          <c:orientation val="minMax"/>
        </c:scaling>
        <c:axPos val="l"/>
        <c:majorGridlines/>
        <c:numFmt formatCode="General" sourceLinked="1"/>
        <c:tickLblPos val="nextTo"/>
        <c:crossAx val="1108273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090075318222162"/>
          <c:y val="7.2536668210591834E-2"/>
          <c:w val="0.63023550756924962"/>
          <c:h val="0.72879921259845104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k-Means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pPr>
              <a:ln>
                <a:solidFill>
                  <a:srgbClr val="00B050"/>
                </a:solidFill>
              </a:ln>
            </c:spPr>
          </c:marker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0.30000000000000027</c:v>
                </c:pt>
                <c:pt idx="4">
                  <c:v>0.4</c:v>
                </c:pt>
                <c:pt idx="5">
                  <c:v>0.5</c:v>
                </c:pt>
                <c:pt idx="6">
                  <c:v>0.60000000000000053</c:v>
                </c:pt>
                <c:pt idx="7">
                  <c:v>0.70000000000000051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</c:numCache>
            </c:num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72.3</c:v>
                </c:pt>
                <c:pt idx="2">
                  <c:v>82.7</c:v>
                </c:pt>
                <c:pt idx="3">
                  <c:v>87.1</c:v>
                </c:pt>
                <c:pt idx="4">
                  <c:v>89.2</c:v>
                </c:pt>
                <c:pt idx="5">
                  <c:v>92.9</c:v>
                </c:pt>
                <c:pt idx="6">
                  <c:v>93.9</c:v>
                </c:pt>
                <c:pt idx="7">
                  <c:v>94.3</c:v>
                </c:pt>
                <c:pt idx="8">
                  <c:v>94.6</c:v>
                </c:pt>
                <c:pt idx="9">
                  <c:v>94.8</c:v>
                </c:pt>
                <c:pt idx="10">
                  <c:v>95</c:v>
                </c:pt>
                <c:pt idx="11">
                  <c:v>95.1</c:v>
                </c:pt>
                <c:pt idx="12">
                  <c:v>95.3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Naïve Bayes</c:v>
                </c:pt>
              </c:strCache>
            </c:strRef>
          </c:tx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0.30000000000000027</c:v>
                </c:pt>
                <c:pt idx="4">
                  <c:v>0.4</c:v>
                </c:pt>
                <c:pt idx="5">
                  <c:v>0.5</c:v>
                </c:pt>
                <c:pt idx="6">
                  <c:v>0.60000000000000053</c:v>
                </c:pt>
                <c:pt idx="7">
                  <c:v>0.70000000000000051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  <c:pt idx="11">
                  <c:v>1.1000000000000001</c:v>
                </c:pt>
                <c:pt idx="12">
                  <c:v>1.2</c:v>
                </c:pt>
              </c:numCache>
            </c:numRef>
          </c:xVal>
          <c:y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70</c:v>
                </c:pt>
                <c:pt idx="2">
                  <c:v>81.099999999999994</c:v>
                </c:pt>
                <c:pt idx="3">
                  <c:v>86.3</c:v>
                </c:pt>
                <c:pt idx="4">
                  <c:v>88.6</c:v>
                </c:pt>
                <c:pt idx="5">
                  <c:v>91.2</c:v>
                </c:pt>
                <c:pt idx="6">
                  <c:v>94.7</c:v>
                </c:pt>
                <c:pt idx="7">
                  <c:v>97</c:v>
                </c:pt>
                <c:pt idx="8">
                  <c:v>97.7</c:v>
                </c:pt>
                <c:pt idx="9">
                  <c:v>98.3</c:v>
                </c:pt>
                <c:pt idx="10">
                  <c:v>99</c:v>
                </c:pt>
                <c:pt idx="11">
                  <c:v>99</c:v>
                </c:pt>
                <c:pt idx="12">
                  <c:v>99.3</c:v>
                </c:pt>
              </c:numCache>
            </c:numRef>
          </c:yVal>
        </c:ser>
        <c:axId val="110878720"/>
        <c:axId val="110880256"/>
      </c:scatterChart>
      <c:valAx>
        <c:axId val="110878720"/>
        <c:scaling>
          <c:orientation val="minMax"/>
        </c:scaling>
        <c:axPos val="b"/>
        <c:numFmt formatCode="General" sourceLinked="1"/>
        <c:tickLblPos val="nextTo"/>
        <c:crossAx val="110880256"/>
        <c:crosses val="autoZero"/>
        <c:crossBetween val="midCat"/>
      </c:valAx>
      <c:valAx>
        <c:axId val="110880256"/>
        <c:scaling>
          <c:orientation val="minMax"/>
          <c:max val="100"/>
          <c:min val="0"/>
        </c:scaling>
        <c:axPos val="l"/>
        <c:majorGridlines/>
        <c:numFmt formatCode="General" sourceLinked="1"/>
        <c:tickLblPos val="nextTo"/>
        <c:crossAx val="1108787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3705464046510816"/>
          <c:y val="0.44297282692604684"/>
          <c:w val="0.24963103695333699"/>
          <c:h val="0.36081750810560548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B3AD0-8266-41A6-A1FC-55F04F7FABE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310BBE-7521-42D0-B3C2-DC3A8FAF0979}">
      <dgm:prSet custT="1"/>
      <dgm:spPr>
        <a:solidFill>
          <a:schemeClr val="accent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3600" dirty="0" err="1" smtClean="0">
              <a:solidFill>
                <a:schemeClr val="bg1"/>
              </a:solidFill>
              <a:latin typeface="+mn-lt"/>
            </a:rPr>
            <a:t>SELinux</a:t>
          </a:r>
          <a:r>
            <a:rPr lang="en-US" sz="3600" dirty="0" smtClean="0">
              <a:solidFill>
                <a:schemeClr val="bg1"/>
              </a:solidFill>
              <a:latin typeface="+mn-lt"/>
            </a:rPr>
            <a:t> policy</a:t>
          </a:r>
          <a:endParaRPr lang="en-US" sz="3600" dirty="0">
            <a:solidFill>
              <a:schemeClr val="bg1"/>
            </a:solidFill>
            <a:latin typeface="+mn-lt"/>
          </a:endParaRPr>
        </a:p>
      </dgm:t>
    </dgm:pt>
    <dgm:pt modelId="{C5F46556-6325-4368-B7FA-761FB25F267C}" type="parTrans" cxnId="{1C270DB9-C6B2-4EB0-949D-23465A00C80C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174FC389-4E1E-475A-8291-BDB5687F30C5}" type="sibTrans" cxnId="{1C270DB9-C6B2-4EB0-949D-23465A00C80C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49D3012E-D611-487B-B4A6-89971B219409}">
      <dgm:prSet custT="1"/>
      <dgm:spPr/>
      <dgm:t>
        <a:bodyPr/>
        <a:lstStyle/>
        <a:p>
          <a:pPr rtl="0"/>
          <a:r>
            <a:rPr lang="en-US" sz="2000" dirty="0" smtClean="0">
              <a:latin typeface="Gill Sans MT" pitchFamily="34" charset="0"/>
            </a:rPr>
            <a:t>Domains for trusted and </a:t>
          </a:r>
          <a:r>
            <a:rPr lang="en-US" sz="2000" dirty="0" err="1" smtClean="0">
              <a:latin typeface="Gill Sans MT" pitchFamily="34" charset="0"/>
            </a:rPr>
            <a:t>untrusted</a:t>
          </a:r>
          <a:r>
            <a:rPr lang="en-US" sz="2000" dirty="0" smtClean="0">
              <a:latin typeface="Gill Sans MT" pitchFamily="34" charset="0"/>
            </a:rPr>
            <a:t>  programs</a:t>
          </a:r>
          <a:endParaRPr lang="en-US" sz="2000" dirty="0">
            <a:latin typeface="Gill Sans MT" pitchFamily="34" charset="0"/>
          </a:endParaRPr>
        </a:p>
      </dgm:t>
    </dgm:pt>
    <dgm:pt modelId="{43456BAD-6E54-4D88-876E-04E3F8CC7E47}" type="parTrans" cxnId="{DC970541-017A-4B04-9B1C-DA975CD46C35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11D25325-FE39-46EA-85C8-AB74F99C9120}" type="sibTrans" cxnId="{DC970541-017A-4B04-9B1C-DA975CD46C35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A12CD668-7F99-47AD-8792-C7BA09A80D41}">
      <dgm:prSet custT="1"/>
      <dgm:spPr/>
      <dgm:t>
        <a:bodyPr/>
        <a:lstStyle/>
        <a:p>
          <a:pPr rtl="0"/>
          <a:r>
            <a:rPr lang="en-US" sz="2000" dirty="0" smtClean="0">
              <a:latin typeface="Gill Sans MT" pitchFamily="34" charset="0"/>
            </a:rPr>
            <a:t>Apply restrictions on each domain</a:t>
          </a:r>
          <a:endParaRPr lang="en-US" sz="2000" dirty="0">
            <a:latin typeface="Gill Sans MT" pitchFamily="34" charset="0"/>
          </a:endParaRPr>
        </a:p>
      </dgm:t>
    </dgm:pt>
    <dgm:pt modelId="{68D362C8-9794-4E02-9B50-E17EF3DB5CC0}" type="parTrans" cxnId="{91F0E574-606D-492A-99B7-B760D25B7493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3358C4FC-E359-45D8-A593-542191DA7BB4}" type="sibTrans" cxnId="{91F0E574-606D-492A-99B7-B760D25B7493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7519DC72-D3FF-4AF0-BBAE-121D0B30F16F}">
      <dgm:prSet custT="1"/>
      <dgm:spPr>
        <a:solidFill>
          <a:schemeClr val="accent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3600" dirty="0" err="1" smtClean="0">
              <a:solidFill>
                <a:schemeClr val="bg1"/>
              </a:solidFill>
              <a:latin typeface="+mn-lt"/>
            </a:rPr>
            <a:t>MapReduce</a:t>
          </a:r>
          <a:endParaRPr lang="en-US" sz="3600" dirty="0">
            <a:solidFill>
              <a:schemeClr val="bg1"/>
            </a:solidFill>
            <a:latin typeface="+mn-lt"/>
          </a:endParaRPr>
        </a:p>
      </dgm:t>
    </dgm:pt>
    <dgm:pt modelId="{211CDD86-BC89-49E7-8923-3D8BFF827806}" type="parTrans" cxnId="{E222AAD6-E7BA-4BBE-B263-9EF0818FE002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DEC9E516-2001-4185-8978-8C2B194FCCE3}" type="sibTrans" cxnId="{E222AAD6-E7BA-4BBE-B263-9EF0818FE002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4D4964DE-C125-4B77-B414-AD50E71D3F4B}">
      <dgm:prSet custT="1"/>
      <dgm:spPr/>
      <dgm:t>
        <a:bodyPr/>
        <a:lstStyle/>
        <a:p>
          <a:pPr rtl="0"/>
          <a:r>
            <a:rPr lang="en-US" sz="2000" dirty="0" smtClean="0">
              <a:latin typeface="Gill Sans MT" pitchFamily="34" charset="0"/>
            </a:rPr>
            <a:t>Modifications to support mandatory access control</a:t>
          </a:r>
          <a:endParaRPr lang="en-US" sz="2000" dirty="0">
            <a:latin typeface="Gill Sans MT" pitchFamily="34" charset="0"/>
          </a:endParaRPr>
        </a:p>
      </dgm:t>
    </dgm:pt>
    <dgm:pt modelId="{882DD494-130C-475C-A0F1-CA243DE8F38D}" type="parTrans" cxnId="{3B9F4152-8378-4D8C-AC39-480CA5EA88FC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D81E9F8F-9EFE-43D6-A0A5-F1DB97F3D4A7}" type="sibTrans" cxnId="{3B9F4152-8378-4D8C-AC39-480CA5EA88FC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7C69A413-CC41-4F6E-81A2-9B80789DCEA4}">
      <dgm:prSet custT="1"/>
      <dgm:spPr>
        <a:solidFill>
          <a:schemeClr val="accent1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US" sz="3600" dirty="0" smtClean="0">
              <a:solidFill>
                <a:schemeClr val="bg1"/>
              </a:solidFill>
              <a:latin typeface="+mn-lt"/>
            </a:rPr>
            <a:t>JVM </a:t>
          </a:r>
          <a:endParaRPr lang="en-US" sz="3600" dirty="0">
            <a:solidFill>
              <a:schemeClr val="bg1"/>
            </a:solidFill>
            <a:latin typeface="+mn-lt"/>
          </a:endParaRPr>
        </a:p>
      </dgm:t>
    </dgm:pt>
    <dgm:pt modelId="{98E8E6E7-28DB-440B-BDEE-F5477A6A4EC4}" type="parTrans" cxnId="{745C43ED-0EF5-4237-908A-4C6B12DA7C1E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D30537FE-2B96-4F80-909E-D761B4324591}" type="sibTrans" cxnId="{745C43ED-0EF5-4237-908A-4C6B12DA7C1E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B84F6215-2826-4790-B284-8727CDF5682D}">
      <dgm:prSet custT="1"/>
      <dgm:spPr/>
      <dgm:t>
        <a:bodyPr/>
        <a:lstStyle/>
        <a:p>
          <a:pPr rtl="0"/>
          <a:r>
            <a:rPr lang="en-US" sz="2000" dirty="0" smtClean="0">
              <a:latin typeface="Gill Sans MT" pitchFamily="34" charset="0"/>
            </a:rPr>
            <a:t>Modifications to enforce </a:t>
          </a:r>
          <a:r>
            <a:rPr lang="en-US" sz="2000" dirty="0" err="1" smtClean="0">
              <a:latin typeface="Gill Sans MT" pitchFamily="34" charset="0"/>
            </a:rPr>
            <a:t>mapper</a:t>
          </a:r>
          <a:r>
            <a:rPr lang="en-US" sz="2000" dirty="0" smtClean="0">
              <a:latin typeface="Gill Sans MT" pitchFamily="34" charset="0"/>
            </a:rPr>
            <a:t> independence</a:t>
          </a:r>
          <a:endParaRPr lang="en-US" sz="2000" dirty="0">
            <a:latin typeface="Gill Sans MT" pitchFamily="34" charset="0"/>
          </a:endParaRPr>
        </a:p>
      </dgm:t>
    </dgm:pt>
    <dgm:pt modelId="{F91DBC7E-AD5E-44A1-ABCB-551F6F7DC9EA}" type="parTrans" cxnId="{5FDA40A0-ECBF-4466-B9CE-DF54BA452FCE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12B1DB15-676A-4BF1-BB6F-828BAD4AF72C}" type="sibTrans" cxnId="{5FDA40A0-ECBF-4466-B9CE-DF54BA452FCE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ECA75DE0-3DB5-4ADD-85EE-FE9AE45AEA49}">
      <dgm:prSet custT="1"/>
      <dgm:spPr/>
      <dgm:t>
        <a:bodyPr/>
        <a:lstStyle/>
        <a:p>
          <a:pPr rtl="0"/>
          <a:r>
            <a:rPr lang="en-US" sz="2000" dirty="0" smtClean="0">
              <a:latin typeface="Gill Sans MT" pitchFamily="34" charset="0"/>
            </a:rPr>
            <a:t>Set of trusted reducers</a:t>
          </a:r>
          <a:endParaRPr lang="en-US" sz="2000" dirty="0">
            <a:latin typeface="Gill Sans MT" pitchFamily="34" charset="0"/>
          </a:endParaRPr>
        </a:p>
      </dgm:t>
    </dgm:pt>
    <dgm:pt modelId="{5A19B908-E478-49FA-926D-ABBA503A061D}" type="parTrans" cxnId="{F24D1154-AF79-45A7-8C87-A2CDF0D5AB3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B06ED319-06D0-4DCA-8104-3010B196174D}" type="sibTrans" cxnId="{F24D1154-AF79-45A7-8C87-A2CDF0D5AB36}">
      <dgm:prSet/>
      <dgm:spPr/>
      <dgm:t>
        <a:bodyPr/>
        <a:lstStyle/>
        <a:p>
          <a:endParaRPr lang="en-US" sz="2000">
            <a:latin typeface="Gill Sans MT" pitchFamily="34" charset="0"/>
          </a:endParaRPr>
        </a:p>
      </dgm:t>
    </dgm:pt>
    <dgm:pt modelId="{9D5E954F-77C5-47BA-A3B7-83AF40D549B1}" type="pres">
      <dgm:prSet presAssocID="{511B3AD0-8266-41A6-A1FC-55F04F7FAB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5A73397-87B9-4667-93C5-5D5C421DEA8B}" type="pres">
      <dgm:prSet presAssocID="{BF310BBE-7521-42D0-B3C2-DC3A8FAF0979}" presName="root" presStyleCnt="0"/>
      <dgm:spPr/>
    </dgm:pt>
    <dgm:pt modelId="{BAFAF342-40AC-477E-9001-140C8A040243}" type="pres">
      <dgm:prSet presAssocID="{BF310BBE-7521-42D0-B3C2-DC3A8FAF0979}" presName="rootComposite" presStyleCnt="0"/>
      <dgm:spPr/>
    </dgm:pt>
    <dgm:pt modelId="{B6245AEF-5EEE-421B-9386-FAEE84CBA3A6}" type="pres">
      <dgm:prSet presAssocID="{BF310BBE-7521-42D0-B3C2-DC3A8FAF0979}" presName="rootText" presStyleLbl="node1" presStyleIdx="0" presStyleCnt="3" custLinFactNeighborX="-308" custLinFactNeighborY="63"/>
      <dgm:spPr/>
      <dgm:t>
        <a:bodyPr/>
        <a:lstStyle/>
        <a:p>
          <a:endParaRPr lang="en-US"/>
        </a:p>
      </dgm:t>
    </dgm:pt>
    <dgm:pt modelId="{7271462E-6D65-4D3A-8075-1E01B29160FF}" type="pres">
      <dgm:prSet presAssocID="{BF310BBE-7521-42D0-B3C2-DC3A8FAF0979}" presName="rootConnector" presStyleLbl="node1" presStyleIdx="0" presStyleCnt="3"/>
      <dgm:spPr/>
      <dgm:t>
        <a:bodyPr/>
        <a:lstStyle/>
        <a:p>
          <a:endParaRPr lang="en-US"/>
        </a:p>
      </dgm:t>
    </dgm:pt>
    <dgm:pt modelId="{EDB889DB-3DBA-460D-AE4B-A56D4B31ED14}" type="pres">
      <dgm:prSet presAssocID="{BF310BBE-7521-42D0-B3C2-DC3A8FAF0979}" presName="childShape" presStyleCnt="0"/>
      <dgm:spPr/>
    </dgm:pt>
    <dgm:pt modelId="{20B18DBB-31AC-4CFA-A418-A07E85DAD3EF}" type="pres">
      <dgm:prSet presAssocID="{43456BAD-6E54-4D88-876E-04E3F8CC7E47}" presName="Name13" presStyleLbl="parChTrans1D2" presStyleIdx="0" presStyleCnt="5"/>
      <dgm:spPr/>
      <dgm:t>
        <a:bodyPr/>
        <a:lstStyle/>
        <a:p>
          <a:endParaRPr lang="en-US"/>
        </a:p>
      </dgm:t>
    </dgm:pt>
    <dgm:pt modelId="{9FCD2B2F-BEED-4598-B6FB-4A4C89819677}" type="pres">
      <dgm:prSet presAssocID="{49D3012E-D611-487B-B4A6-89971B219409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4BEE62-DCF9-439C-9C0F-BC545F4627C3}" type="pres">
      <dgm:prSet presAssocID="{68D362C8-9794-4E02-9B50-E17EF3DB5CC0}" presName="Name13" presStyleLbl="parChTrans1D2" presStyleIdx="1" presStyleCnt="5"/>
      <dgm:spPr/>
      <dgm:t>
        <a:bodyPr/>
        <a:lstStyle/>
        <a:p>
          <a:endParaRPr lang="en-US"/>
        </a:p>
      </dgm:t>
    </dgm:pt>
    <dgm:pt modelId="{1BB07AE8-EED7-482D-A571-197119E18788}" type="pres">
      <dgm:prSet presAssocID="{A12CD668-7F99-47AD-8792-C7BA09A80D41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ED5AF-A34E-4055-AE76-0A4A16E93F8D}" type="pres">
      <dgm:prSet presAssocID="{7519DC72-D3FF-4AF0-BBAE-121D0B30F16F}" presName="root" presStyleCnt="0"/>
      <dgm:spPr/>
    </dgm:pt>
    <dgm:pt modelId="{DFA31CCA-0FDB-4B6D-9121-E5E007373CAB}" type="pres">
      <dgm:prSet presAssocID="{7519DC72-D3FF-4AF0-BBAE-121D0B30F16F}" presName="rootComposite" presStyleCnt="0"/>
      <dgm:spPr/>
    </dgm:pt>
    <dgm:pt modelId="{CE36F395-962B-409A-85AA-9C3387B57C9C}" type="pres">
      <dgm:prSet presAssocID="{7519DC72-D3FF-4AF0-BBAE-121D0B30F16F}" presName="rootText" presStyleLbl="node1" presStyleIdx="1" presStyleCnt="3" custScaleX="116695"/>
      <dgm:spPr/>
      <dgm:t>
        <a:bodyPr/>
        <a:lstStyle/>
        <a:p>
          <a:endParaRPr lang="en-US"/>
        </a:p>
      </dgm:t>
    </dgm:pt>
    <dgm:pt modelId="{C8440342-B87F-4063-BBB7-43187A3ACDF3}" type="pres">
      <dgm:prSet presAssocID="{7519DC72-D3FF-4AF0-BBAE-121D0B30F16F}" presName="rootConnector" presStyleLbl="node1" presStyleIdx="1" presStyleCnt="3"/>
      <dgm:spPr/>
      <dgm:t>
        <a:bodyPr/>
        <a:lstStyle/>
        <a:p>
          <a:endParaRPr lang="en-US"/>
        </a:p>
      </dgm:t>
    </dgm:pt>
    <dgm:pt modelId="{D36C9696-8114-45EA-A878-C44F00F623B9}" type="pres">
      <dgm:prSet presAssocID="{7519DC72-D3FF-4AF0-BBAE-121D0B30F16F}" presName="childShape" presStyleCnt="0"/>
      <dgm:spPr/>
    </dgm:pt>
    <dgm:pt modelId="{15F9F733-2286-436E-8473-785E0EA8E87B}" type="pres">
      <dgm:prSet presAssocID="{882DD494-130C-475C-A0F1-CA243DE8F38D}" presName="Name13" presStyleLbl="parChTrans1D2" presStyleIdx="2" presStyleCnt="5"/>
      <dgm:spPr/>
      <dgm:t>
        <a:bodyPr/>
        <a:lstStyle/>
        <a:p>
          <a:endParaRPr lang="en-US"/>
        </a:p>
      </dgm:t>
    </dgm:pt>
    <dgm:pt modelId="{D47DAC32-B6D3-4451-86B3-BD36E7084CDA}" type="pres">
      <dgm:prSet presAssocID="{4D4964DE-C125-4B77-B414-AD50E71D3F4B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B514EF-C5A1-4AF5-AE57-BA428FFEB8FC}" type="pres">
      <dgm:prSet presAssocID="{5A19B908-E478-49FA-926D-ABBA503A061D}" presName="Name13" presStyleLbl="parChTrans1D2" presStyleIdx="3" presStyleCnt="5"/>
      <dgm:spPr/>
      <dgm:t>
        <a:bodyPr/>
        <a:lstStyle/>
        <a:p>
          <a:endParaRPr lang="en-US"/>
        </a:p>
      </dgm:t>
    </dgm:pt>
    <dgm:pt modelId="{32CDC8DF-2F8B-450C-A8EB-B46AD7297714}" type="pres">
      <dgm:prSet presAssocID="{ECA75DE0-3DB5-4ADD-85EE-FE9AE45AEA49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48DA4-DA94-4F46-8CB3-D9E78E2D4138}" type="pres">
      <dgm:prSet presAssocID="{7C69A413-CC41-4F6E-81A2-9B80789DCEA4}" presName="root" presStyleCnt="0"/>
      <dgm:spPr/>
    </dgm:pt>
    <dgm:pt modelId="{7881195B-9520-4144-B8AF-2FEE1AFE19BC}" type="pres">
      <dgm:prSet presAssocID="{7C69A413-CC41-4F6E-81A2-9B80789DCEA4}" presName="rootComposite" presStyleCnt="0"/>
      <dgm:spPr/>
    </dgm:pt>
    <dgm:pt modelId="{8A5354B3-0D12-44AD-B06C-8D5E61E033D0}" type="pres">
      <dgm:prSet presAssocID="{7C69A413-CC41-4F6E-81A2-9B80789DCEA4}" presName="rootText" presStyleLbl="node1" presStyleIdx="2" presStyleCnt="3"/>
      <dgm:spPr/>
      <dgm:t>
        <a:bodyPr/>
        <a:lstStyle/>
        <a:p>
          <a:endParaRPr lang="en-US"/>
        </a:p>
      </dgm:t>
    </dgm:pt>
    <dgm:pt modelId="{95AF1854-4004-428C-BC74-3A5D39A71DDA}" type="pres">
      <dgm:prSet presAssocID="{7C69A413-CC41-4F6E-81A2-9B80789DCEA4}" presName="rootConnector" presStyleLbl="node1" presStyleIdx="2" presStyleCnt="3"/>
      <dgm:spPr/>
      <dgm:t>
        <a:bodyPr/>
        <a:lstStyle/>
        <a:p>
          <a:endParaRPr lang="en-US"/>
        </a:p>
      </dgm:t>
    </dgm:pt>
    <dgm:pt modelId="{D633E066-7C4A-4D5C-A8CE-F56C0DC836C0}" type="pres">
      <dgm:prSet presAssocID="{7C69A413-CC41-4F6E-81A2-9B80789DCEA4}" presName="childShape" presStyleCnt="0"/>
      <dgm:spPr/>
    </dgm:pt>
    <dgm:pt modelId="{D17EC831-7A3A-4E35-B296-D3582F41F9E4}" type="pres">
      <dgm:prSet presAssocID="{F91DBC7E-AD5E-44A1-ABCB-551F6F7DC9EA}" presName="Name13" presStyleLbl="parChTrans1D2" presStyleIdx="4" presStyleCnt="5"/>
      <dgm:spPr/>
      <dgm:t>
        <a:bodyPr/>
        <a:lstStyle/>
        <a:p>
          <a:endParaRPr lang="en-US"/>
        </a:p>
      </dgm:t>
    </dgm:pt>
    <dgm:pt modelId="{85157A1F-67F2-414F-BC86-C629EB083CFF}" type="pres">
      <dgm:prSet presAssocID="{B84F6215-2826-4790-B284-8727CDF5682D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970541-017A-4B04-9B1C-DA975CD46C35}" srcId="{BF310BBE-7521-42D0-B3C2-DC3A8FAF0979}" destId="{49D3012E-D611-487B-B4A6-89971B219409}" srcOrd="0" destOrd="0" parTransId="{43456BAD-6E54-4D88-876E-04E3F8CC7E47}" sibTransId="{11D25325-FE39-46EA-85C8-AB74F99C9120}"/>
    <dgm:cxn modelId="{463F8B4C-49B5-4F66-8390-549D4E33E49E}" type="presOf" srcId="{BF310BBE-7521-42D0-B3C2-DC3A8FAF0979}" destId="{B6245AEF-5EEE-421B-9386-FAEE84CBA3A6}" srcOrd="0" destOrd="0" presId="urn:microsoft.com/office/officeart/2005/8/layout/hierarchy3"/>
    <dgm:cxn modelId="{93FF8711-B9FA-4097-911B-AE28BAA0F8DF}" type="presOf" srcId="{511B3AD0-8266-41A6-A1FC-55F04F7FABEC}" destId="{9D5E954F-77C5-47BA-A3B7-83AF40D549B1}" srcOrd="0" destOrd="0" presId="urn:microsoft.com/office/officeart/2005/8/layout/hierarchy3"/>
    <dgm:cxn modelId="{2E13FD0D-09D8-47D4-AD0A-A71EAE04A4D1}" type="presOf" srcId="{F91DBC7E-AD5E-44A1-ABCB-551F6F7DC9EA}" destId="{D17EC831-7A3A-4E35-B296-D3582F41F9E4}" srcOrd="0" destOrd="0" presId="urn:microsoft.com/office/officeart/2005/8/layout/hierarchy3"/>
    <dgm:cxn modelId="{20901B2D-D5E1-4362-876F-360547A7C86A}" type="presOf" srcId="{882DD494-130C-475C-A0F1-CA243DE8F38D}" destId="{15F9F733-2286-436E-8473-785E0EA8E87B}" srcOrd="0" destOrd="0" presId="urn:microsoft.com/office/officeart/2005/8/layout/hierarchy3"/>
    <dgm:cxn modelId="{9E12717E-1A54-49AA-88FA-61CE6B678344}" type="presOf" srcId="{ECA75DE0-3DB5-4ADD-85EE-FE9AE45AEA49}" destId="{32CDC8DF-2F8B-450C-A8EB-B46AD7297714}" srcOrd="0" destOrd="0" presId="urn:microsoft.com/office/officeart/2005/8/layout/hierarchy3"/>
    <dgm:cxn modelId="{6EB4B19A-093A-4290-A584-293A25C3FA3A}" type="presOf" srcId="{7C69A413-CC41-4F6E-81A2-9B80789DCEA4}" destId="{8A5354B3-0D12-44AD-B06C-8D5E61E033D0}" srcOrd="0" destOrd="0" presId="urn:microsoft.com/office/officeart/2005/8/layout/hierarchy3"/>
    <dgm:cxn modelId="{030BBAE0-CBE1-4DDB-AD1A-93BADF76259F}" type="presOf" srcId="{4D4964DE-C125-4B77-B414-AD50E71D3F4B}" destId="{D47DAC32-B6D3-4451-86B3-BD36E7084CDA}" srcOrd="0" destOrd="0" presId="urn:microsoft.com/office/officeart/2005/8/layout/hierarchy3"/>
    <dgm:cxn modelId="{8A575DEB-A5FB-4B75-8B47-DAAEBE9F3C7A}" type="presOf" srcId="{B84F6215-2826-4790-B284-8727CDF5682D}" destId="{85157A1F-67F2-414F-BC86-C629EB083CFF}" srcOrd="0" destOrd="0" presId="urn:microsoft.com/office/officeart/2005/8/layout/hierarchy3"/>
    <dgm:cxn modelId="{745C43ED-0EF5-4237-908A-4C6B12DA7C1E}" srcId="{511B3AD0-8266-41A6-A1FC-55F04F7FABEC}" destId="{7C69A413-CC41-4F6E-81A2-9B80789DCEA4}" srcOrd="2" destOrd="0" parTransId="{98E8E6E7-28DB-440B-BDEE-F5477A6A4EC4}" sibTransId="{D30537FE-2B96-4F80-909E-D761B4324591}"/>
    <dgm:cxn modelId="{3591131A-3B43-4311-A0DF-07842E9F8BDF}" type="presOf" srcId="{5A19B908-E478-49FA-926D-ABBA503A061D}" destId="{4BB514EF-C5A1-4AF5-AE57-BA428FFEB8FC}" srcOrd="0" destOrd="0" presId="urn:microsoft.com/office/officeart/2005/8/layout/hierarchy3"/>
    <dgm:cxn modelId="{3B9F4152-8378-4D8C-AC39-480CA5EA88FC}" srcId="{7519DC72-D3FF-4AF0-BBAE-121D0B30F16F}" destId="{4D4964DE-C125-4B77-B414-AD50E71D3F4B}" srcOrd="0" destOrd="0" parTransId="{882DD494-130C-475C-A0F1-CA243DE8F38D}" sibTransId="{D81E9F8F-9EFE-43D6-A0A5-F1DB97F3D4A7}"/>
    <dgm:cxn modelId="{019917E1-CE00-4929-84D9-F2B080473138}" type="presOf" srcId="{49D3012E-D611-487B-B4A6-89971B219409}" destId="{9FCD2B2F-BEED-4598-B6FB-4A4C89819677}" srcOrd="0" destOrd="0" presId="urn:microsoft.com/office/officeart/2005/8/layout/hierarchy3"/>
    <dgm:cxn modelId="{698FEC2C-DFA3-4B0F-82B0-A39CA0BA2099}" type="presOf" srcId="{43456BAD-6E54-4D88-876E-04E3F8CC7E47}" destId="{20B18DBB-31AC-4CFA-A418-A07E85DAD3EF}" srcOrd="0" destOrd="0" presId="urn:microsoft.com/office/officeart/2005/8/layout/hierarchy3"/>
    <dgm:cxn modelId="{1C270DB9-C6B2-4EB0-949D-23465A00C80C}" srcId="{511B3AD0-8266-41A6-A1FC-55F04F7FABEC}" destId="{BF310BBE-7521-42D0-B3C2-DC3A8FAF0979}" srcOrd="0" destOrd="0" parTransId="{C5F46556-6325-4368-B7FA-761FB25F267C}" sibTransId="{174FC389-4E1E-475A-8291-BDB5687F30C5}"/>
    <dgm:cxn modelId="{1D55512B-CD1D-4F21-BC4E-099E47B778AB}" type="presOf" srcId="{7519DC72-D3FF-4AF0-BBAE-121D0B30F16F}" destId="{CE36F395-962B-409A-85AA-9C3387B57C9C}" srcOrd="0" destOrd="0" presId="urn:microsoft.com/office/officeart/2005/8/layout/hierarchy3"/>
    <dgm:cxn modelId="{D077FCF1-FC96-49DA-B777-D60B45202B2E}" type="presOf" srcId="{7519DC72-D3FF-4AF0-BBAE-121D0B30F16F}" destId="{C8440342-B87F-4063-BBB7-43187A3ACDF3}" srcOrd="1" destOrd="0" presId="urn:microsoft.com/office/officeart/2005/8/layout/hierarchy3"/>
    <dgm:cxn modelId="{5FDA40A0-ECBF-4466-B9CE-DF54BA452FCE}" srcId="{7C69A413-CC41-4F6E-81A2-9B80789DCEA4}" destId="{B84F6215-2826-4790-B284-8727CDF5682D}" srcOrd="0" destOrd="0" parTransId="{F91DBC7E-AD5E-44A1-ABCB-551F6F7DC9EA}" sibTransId="{12B1DB15-676A-4BF1-BB6F-828BAD4AF72C}"/>
    <dgm:cxn modelId="{91F0E574-606D-492A-99B7-B760D25B7493}" srcId="{BF310BBE-7521-42D0-B3C2-DC3A8FAF0979}" destId="{A12CD668-7F99-47AD-8792-C7BA09A80D41}" srcOrd="1" destOrd="0" parTransId="{68D362C8-9794-4E02-9B50-E17EF3DB5CC0}" sibTransId="{3358C4FC-E359-45D8-A593-542191DA7BB4}"/>
    <dgm:cxn modelId="{96453F9B-C928-45CF-B26C-1D30F5009549}" type="presOf" srcId="{BF310BBE-7521-42D0-B3C2-DC3A8FAF0979}" destId="{7271462E-6D65-4D3A-8075-1E01B29160FF}" srcOrd="1" destOrd="0" presId="urn:microsoft.com/office/officeart/2005/8/layout/hierarchy3"/>
    <dgm:cxn modelId="{F24D1154-AF79-45A7-8C87-A2CDF0D5AB36}" srcId="{7519DC72-D3FF-4AF0-BBAE-121D0B30F16F}" destId="{ECA75DE0-3DB5-4ADD-85EE-FE9AE45AEA49}" srcOrd="1" destOrd="0" parTransId="{5A19B908-E478-49FA-926D-ABBA503A061D}" sibTransId="{B06ED319-06D0-4DCA-8104-3010B196174D}"/>
    <dgm:cxn modelId="{1EB10212-73FE-40BA-BDAD-93F967B7B4C0}" type="presOf" srcId="{A12CD668-7F99-47AD-8792-C7BA09A80D41}" destId="{1BB07AE8-EED7-482D-A571-197119E18788}" srcOrd="0" destOrd="0" presId="urn:microsoft.com/office/officeart/2005/8/layout/hierarchy3"/>
    <dgm:cxn modelId="{52E4EDB4-B24B-481E-B128-4E2F3D3C001A}" type="presOf" srcId="{7C69A413-CC41-4F6E-81A2-9B80789DCEA4}" destId="{95AF1854-4004-428C-BC74-3A5D39A71DDA}" srcOrd="1" destOrd="0" presId="urn:microsoft.com/office/officeart/2005/8/layout/hierarchy3"/>
    <dgm:cxn modelId="{E222AAD6-E7BA-4BBE-B263-9EF0818FE002}" srcId="{511B3AD0-8266-41A6-A1FC-55F04F7FABEC}" destId="{7519DC72-D3FF-4AF0-BBAE-121D0B30F16F}" srcOrd="1" destOrd="0" parTransId="{211CDD86-BC89-49E7-8923-3D8BFF827806}" sibTransId="{DEC9E516-2001-4185-8978-8C2B194FCCE3}"/>
    <dgm:cxn modelId="{61E76BE9-8DE7-49E1-9D11-E38D2C90556C}" type="presOf" srcId="{68D362C8-9794-4E02-9B50-E17EF3DB5CC0}" destId="{4E4BEE62-DCF9-439C-9C0F-BC545F4627C3}" srcOrd="0" destOrd="0" presId="urn:microsoft.com/office/officeart/2005/8/layout/hierarchy3"/>
    <dgm:cxn modelId="{B81D6119-9A87-4658-AEA4-88B1A7909D3A}" type="presParOf" srcId="{9D5E954F-77C5-47BA-A3B7-83AF40D549B1}" destId="{25A73397-87B9-4667-93C5-5D5C421DEA8B}" srcOrd="0" destOrd="0" presId="urn:microsoft.com/office/officeart/2005/8/layout/hierarchy3"/>
    <dgm:cxn modelId="{45698B33-423E-4893-A69E-4ED76B7B15EB}" type="presParOf" srcId="{25A73397-87B9-4667-93C5-5D5C421DEA8B}" destId="{BAFAF342-40AC-477E-9001-140C8A040243}" srcOrd="0" destOrd="0" presId="urn:microsoft.com/office/officeart/2005/8/layout/hierarchy3"/>
    <dgm:cxn modelId="{61DC3403-FBA1-4582-8D2A-63B7F27A0B77}" type="presParOf" srcId="{BAFAF342-40AC-477E-9001-140C8A040243}" destId="{B6245AEF-5EEE-421B-9386-FAEE84CBA3A6}" srcOrd="0" destOrd="0" presId="urn:microsoft.com/office/officeart/2005/8/layout/hierarchy3"/>
    <dgm:cxn modelId="{25843E0D-2413-43B4-BE3D-8219E13CBFBC}" type="presParOf" srcId="{BAFAF342-40AC-477E-9001-140C8A040243}" destId="{7271462E-6D65-4D3A-8075-1E01B29160FF}" srcOrd="1" destOrd="0" presId="urn:microsoft.com/office/officeart/2005/8/layout/hierarchy3"/>
    <dgm:cxn modelId="{0CDC31FF-D2D8-49FA-A80F-E4B828216F02}" type="presParOf" srcId="{25A73397-87B9-4667-93C5-5D5C421DEA8B}" destId="{EDB889DB-3DBA-460D-AE4B-A56D4B31ED14}" srcOrd="1" destOrd="0" presId="urn:microsoft.com/office/officeart/2005/8/layout/hierarchy3"/>
    <dgm:cxn modelId="{654A3931-6A67-453A-BE24-C8E39CF4D58B}" type="presParOf" srcId="{EDB889DB-3DBA-460D-AE4B-A56D4B31ED14}" destId="{20B18DBB-31AC-4CFA-A418-A07E85DAD3EF}" srcOrd="0" destOrd="0" presId="urn:microsoft.com/office/officeart/2005/8/layout/hierarchy3"/>
    <dgm:cxn modelId="{6763D4D2-50C2-4443-B141-71A4216385DA}" type="presParOf" srcId="{EDB889DB-3DBA-460D-AE4B-A56D4B31ED14}" destId="{9FCD2B2F-BEED-4598-B6FB-4A4C89819677}" srcOrd="1" destOrd="0" presId="urn:microsoft.com/office/officeart/2005/8/layout/hierarchy3"/>
    <dgm:cxn modelId="{73CB4063-B98D-41C9-BA6C-9EC382AC3536}" type="presParOf" srcId="{EDB889DB-3DBA-460D-AE4B-A56D4B31ED14}" destId="{4E4BEE62-DCF9-439C-9C0F-BC545F4627C3}" srcOrd="2" destOrd="0" presId="urn:microsoft.com/office/officeart/2005/8/layout/hierarchy3"/>
    <dgm:cxn modelId="{FFD4AAB0-2363-4696-BDA2-6FD9F16D4D62}" type="presParOf" srcId="{EDB889DB-3DBA-460D-AE4B-A56D4B31ED14}" destId="{1BB07AE8-EED7-482D-A571-197119E18788}" srcOrd="3" destOrd="0" presId="urn:microsoft.com/office/officeart/2005/8/layout/hierarchy3"/>
    <dgm:cxn modelId="{69E14504-8482-4332-AFE4-EE4C8DEA28E4}" type="presParOf" srcId="{9D5E954F-77C5-47BA-A3B7-83AF40D549B1}" destId="{317ED5AF-A34E-4055-AE76-0A4A16E93F8D}" srcOrd="1" destOrd="0" presId="urn:microsoft.com/office/officeart/2005/8/layout/hierarchy3"/>
    <dgm:cxn modelId="{41081A06-38BC-439B-83AD-15AE63457662}" type="presParOf" srcId="{317ED5AF-A34E-4055-AE76-0A4A16E93F8D}" destId="{DFA31CCA-0FDB-4B6D-9121-E5E007373CAB}" srcOrd="0" destOrd="0" presId="urn:microsoft.com/office/officeart/2005/8/layout/hierarchy3"/>
    <dgm:cxn modelId="{D2F26E40-2BDE-412E-9531-37EEC417CEA3}" type="presParOf" srcId="{DFA31CCA-0FDB-4B6D-9121-E5E007373CAB}" destId="{CE36F395-962B-409A-85AA-9C3387B57C9C}" srcOrd="0" destOrd="0" presId="urn:microsoft.com/office/officeart/2005/8/layout/hierarchy3"/>
    <dgm:cxn modelId="{70E14D41-DD54-433B-9F0C-636FD40CBCE2}" type="presParOf" srcId="{DFA31CCA-0FDB-4B6D-9121-E5E007373CAB}" destId="{C8440342-B87F-4063-BBB7-43187A3ACDF3}" srcOrd="1" destOrd="0" presId="urn:microsoft.com/office/officeart/2005/8/layout/hierarchy3"/>
    <dgm:cxn modelId="{C9107C49-F0D3-4DED-BFA6-8B2E3C651D4F}" type="presParOf" srcId="{317ED5AF-A34E-4055-AE76-0A4A16E93F8D}" destId="{D36C9696-8114-45EA-A878-C44F00F623B9}" srcOrd="1" destOrd="0" presId="urn:microsoft.com/office/officeart/2005/8/layout/hierarchy3"/>
    <dgm:cxn modelId="{D1592982-77EE-4D1E-A3F1-0FED6897F521}" type="presParOf" srcId="{D36C9696-8114-45EA-A878-C44F00F623B9}" destId="{15F9F733-2286-436E-8473-785E0EA8E87B}" srcOrd="0" destOrd="0" presId="urn:microsoft.com/office/officeart/2005/8/layout/hierarchy3"/>
    <dgm:cxn modelId="{BF7E2141-3DA7-4C22-9F54-8D625199306A}" type="presParOf" srcId="{D36C9696-8114-45EA-A878-C44F00F623B9}" destId="{D47DAC32-B6D3-4451-86B3-BD36E7084CDA}" srcOrd="1" destOrd="0" presId="urn:microsoft.com/office/officeart/2005/8/layout/hierarchy3"/>
    <dgm:cxn modelId="{3D7A2C15-4B3D-4445-A8C8-FEB353497425}" type="presParOf" srcId="{D36C9696-8114-45EA-A878-C44F00F623B9}" destId="{4BB514EF-C5A1-4AF5-AE57-BA428FFEB8FC}" srcOrd="2" destOrd="0" presId="urn:microsoft.com/office/officeart/2005/8/layout/hierarchy3"/>
    <dgm:cxn modelId="{7EF343DC-436C-4A43-B74E-C9081E47CC87}" type="presParOf" srcId="{D36C9696-8114-45EA-A878-C44F00F623B9}" destId="{32CDC8DF-2F8B-450C-A8EB-B46AD7297714}" srcOrd="3" destOrd="0" presId="urn:microsoft.com/office/officeart/2005/8/layout/hierarchy3"/>
    <dgm:cxn modelId="{50CEEADD-EE44-4DE0-A0F5-086E0721BE64}" type="presParOf" srcId="{9D5E954F-77C5-47BA-A3B7-83AF40D549B1}" destId="{9E248DA4-DA94-4F46-8CB3-D9E78E2D4138}" srcOrd="2" destOrd="0" presId="urn:microsoft.com/office/officeart/2005/8/layout/hierarchy3"/>
    <dgm:cxn modelId="{197538F5-8AFE-44CD-9A83-A80858922AE1}" type="presParOf" srcId="{9E248DA4-DA94-4F46-8CB3-D9E78E2D4138}" destId="{7881195B-9520-4144-B8AF-2FEE1AFE19BC}" srcOrd="0" destOrd="0" presId="urn:microsoft.com/office/officeart/2005/8/layout/hierarchy3"/>
    <dgm:cxn modelId="{24477228-5465-48E4-9392-B5B72C2B3400}" type="presParOf" srcId="{7881195B-9520-4144-B8AF-2FEE1AFE19BC}" destId="{8A5354B3-0D12-44AD-B06C-8D5E61E033D0}" srcOrd="0" destOrd="0" presId="urn:microsoft.com/office/officeart/2005/8/layout/hierarchy3"/>
    <dgm:cxn modelId="{89DDA808-5C01-485D-955A-47EE41C97BCE}" type="presParOf" srcId="{7881195B-9520-4144-B8AF-2FEE1AFE19BC}" destId="{95AF1854-4004-428C-BC74-3A5D39A71DDA}" srcOrd="1" destOrd="0" presId="urn:microsoft.com/office/officeart/2005/8/layout/hierarchy3"/>
    <dgm:cxn modelId="{DC769CB9-39C8-4B71-8141-1EC826E94708}" type="presParOf" srcId="{9E248DA4-DA94-4F46-8CB3-D9E78E2D4138}" destId="{D633E066-7C4A-4D5C-A8CE-F56C0DC836C0}" srcOrd="1" destOrd="0" presId="urn:microsoft.com/office/officeart/2005/8/layout/hierarchy3"/>
    <dgm:cxn modelId="{E4986CB5-BE36-4D2F-B32D-4A2EDA3189AD}" type="presParOf" srcId="{D633E066-7C4A-4D5C-A8CE-F56C0DC836C0}" destId="{D17EC831-7A3A-4E35-B296-D3582F41F9E4}" srcOrd="0" destOrd="0" presId="urn:microsoft.com/office/officeart/2005/8/layout/hierarchy3"/>
    <dgm:cxn modelId="{8E8C9A0D-6AD9-4F74-B388-C55CA04B10EB}" type="presParOf" srcId="{D633E066-7C4A-4D5C-A8CE-F56C0DC836C0}" destId="{85157A1F-67F2-414F-BC86-C629EB083CF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245AEF-5EEE-421B-9386-FAEE84CBA3A6}">
      <dsp:nvSpPr>
        <dsp:cNvPr id="0" name=""/>
        <dsp:cNvSpPr/>
      </dsp:nvSpPr>
      <dsp:spPr>
        <a:xfrm>
          <a:off x="0" y="304802"/>
          <a:ext cx="2221483" cy="111074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chemeClr val="bg1"/>
              </a:solidFill>
              <a:latin typeface="+mn-lt"/>
            </a:rPr>
            <a:t>SELinux</a:t>
          </a:r>
          <a:r>
            <a:rPr lang="en-US" sz="3600" kern="1200" dirty="0" smtClean="0">
              <a:solidFill>
                <a:schemeClr val="bg1"/>
              </a:solidFill>
              <a:latin typeface="+mn-lt"/>
            </a:rPr>
            <a:t> policy</a:t>
          </a:r>
          <a:endParaRPr lang="en-US" sz="3600" kern="1200" dirty="0">
            <a:solidFill>
              <a:schemeClr val="bg1"/>
            </a:solidFill>
            <a:latin typeface="+mn-lt"/>
          </a:endParaRPr>
        </a:p>
      </dsp:txBody>
      <dsp:txXfrm>
        <a:off x="0" y="304802"/>
        <a:ext cx="2221483" cy="1110741"/>
      </dsp:txXfrm>
    </dsp:sp>
    <dsp:sp modelId="{20B18DBB-31AC-4CFA-A418-A07E85DAD3EF}">
      <dsp:nvSpPr>
        <dsp:cNvPr id="0" name=""/>
        <dsp:cNvSpPr/>
      </dsp:nvSpPr>
      <dsp:spPr>
        <a:xfrm>
          <a:off x="222148" y="1415543"/>
          <a:ext cx="225814" cy="832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2356"/>
              </a:lnTo>
              <a:lnTo>
                <a:pt x="225814" y="8323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D2B2F-BEED-4598-B6FB-4A4C89819677}">
      <dsp:nvSpPr>
        <dsp:cNvPr id="0" name=""/>
        <dsp:cNvSpPr/>
      </dsp:nvSpPr>
      <dsp:spPr>
        <a:xfrm>
          <a:off x="447963" y="1692529"/>
          <a:ext cx="1777186" cy="111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Gill Sans MT" pitchFamily="34" charset="0"/>
            </a:rPr>
            <a:t>Domains for trusted and </a:t>
          </a:r>
          <a:r>
            <a:rPr lang="en-US" sz="2000" kern="1200" dirty="0" err="1" smtClean="0">
              <a:latin typeface="Gill Sans MT" pitchFamily="34" charset="0"/>
            </a:rPr>
            <a:t>untrusted</a:t>
          </a:r>
          <a:r>
            <a:rPr lang="en-US" sz="2000" kern="1200" dirty="0" smtClean="0">
              <a:latin typeface="Gill Sans MT" pitchFamily="34" charset="0"/>
            </a:rPr>
            <a:t>  programs</a:t>
          </a:r>
          <a:endParaRPr lang="en-US" sz="2000" kern="1200" dirty="0">
            <a:latin typeface="Gill Sans MT" pitchFamily="34" charset="0"/>
          </a:endParaRPr>
        </a:p>
      </dsp:txBody>
      <dsp:txXfrm>
        <a:off x="447963" y="1692529"/>
        <a:ext cx="1777186" cy="1110741"/>
      </dsp:txXfrm>
    </dsp:sp>
    <dsp:sp modelId="{4E4BEE62-DCF9-439C-9C0F-BC545F4627C3}">
      <dsp:nvSpPr>
        <dsp:cNvPr id="0" name=""/>
        <dsp:cNvSpPr/>
      </dsp:nvSpPr>
      <dsp:spPr>
        <a:xfrm>
          <a:off x="222148" y="1415543"/>
          <a:ext cx="225814" cy="2220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0783"/>
              </a:lnTo>
              <a:lnTo>
                <a:pt x="225814" y="22207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07AE8-EED7-482D-A571-197119E18788}">
      <dsp:nvSpPr>
        <dsp:cNvPr id="0" name=""/>
        <dsp:cNvSpPr/>
      </dsp:nvSpPr>
      <dsp:spPr>
        <a:xfrm>
          <a:off x="447963" y="3080956"/>
          <a:ext cx="1777186" cy="111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Gill Sans MT" pitchFamily="34" charset="0"/>
            </a:rPr>
            <a:t>Apply restrictions on each domain</a:t>
          </a:r>
          <a:endParaRPr lang="en-US" sz="2000" kern="1200" dirty="0">
            <a:latin typeface="Gill Sans MT" pitchFamily="34" charset="0"/>
          </a:endParaRPr>
        </a:p>
      </dsp:txBody>
      <dsp:txXfrm>
        <a:off x="447963" y="3080956"/>
        <a:ext cx="1777186" cy="1110741"/>
      </dsp:txXfrm>
    </dsp:sp>
    <dsp:sp modelId="{CE36F395-962B-409A-85AA-9C3387B57C9C}">
      <dsp:nvSpPr>
        <dsp:cNvPr id="0" name=""/>
        <dsp:cNvSpPr/>
      </dsp:nvSpPr>
      <dsp:spPr>
        <a:xfrm>
          <a:off x="2780520" y="304102"/>
          <a:ext cx="2592359" cy="111074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>
              <a:solidFill>
                <a:schemeClr val="bg1"/>
              </a:solidFill>
              <a:latin typeface="+mn-lt"/>
            </a:rPr>
            <a:t>MapReduce</a:t>
          </a:r>
          <a:endParaRPr lang="en-US" sz="3600" kern="1200" dirty="0">
            <a:solidFill>
              <a:schemeClr val="bg1"/>
            </a:solidFill>
            <a:latin typeface="+mn-lt"/>
          </a:endParaRPr>
        </a:p>
      </dsp:txBody>
      <dsp:txXfrm>
        <a:off x="2780520" y="304102"/>
        <a:ext cx="2592359" cy="1110741"/>
      </dsp:txXfrm>
    </dsp:sp>
    <dsp:sp modelId="{15F9F733-2286-436E-8473-785E0EA8E87B}">
      <dsp:nvSpPr>
        <dsp:cNvPr id="0" name=""/>
        <dsp:cNvSpPr/>
      </dsp:nvSpPr>
      <dsp:spPr>
        <a:xfrm>
          <a:off x="3039756" y="1414843"/>
          <a:ext cx="259235" cy="833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056"/>
              </a:lnTo>
              <a:lnTo>
                <a:pt x="259235" y="8330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DAC32-B6D3-4451-86B3-BD36E7084CDA}">
      <dsp:nvSpPr>
        <dsp:cNvPr id="0" name=""/>
        <dsp:cNvSpPr/>
      </dsp:nvSpPr>
      <dsp:spPr>
        <a:xfrm>
          <a:off x="3298992" y="1692529"/>
          <a:ext cx="1777186" cy="111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Gill Sans MT" pitchFamily="34" charset="0"/>
            </a:rPr>
            <a:t>Modifications to support mandatory access control</a:t>
          </a:r>
          <a:endParaRPr lang="en-US" sz="2000" kern="1200" dirty="0">
            <a:latin typeface="Gill Sans MT" pitchFamily="34" charset="0"/>
          </a:endParaRPr>
        </a:p>
      </dsp:txBody>
      <dsp:txXfrm>
        <a:off x="3298992" y="1692529"/>
        <a:ext cx="1777186" cy="1110741"/>
      </dsp:txXfrm>
    </dsp:sp>
    <dsp:sp modelId="{4BB514EF-C5A1-4AF5-AE57-BA428FFEB8FC}">
      <dsp:nvSpPr>
        <dsp:cNvPr id="0" name=""/>
        <dsp:cNvSpPr/>
      </dsp:nvSpPr>
      <dsp:spPr>
        <a:xfrm>
          <a:off x="3039756" y="1414843"/>
          <a:ext cx="259235" cy="2221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483"/>
              </a:lnTo>
              <a:lnTo>
                <a:pt x="259235" y="222148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CDC8DF-2F8B-450C-A8EB-B46AD7297714}">
      <dsp:nvSpPr>
        <dsp:cNvPr id="0" name=""/>
        <dsp:cNvSpPr/>
      </dsp:nvSpPr>
      <dsp:spPr>
        <a:xfrm>
          <a:off x="3298992" y="3080956"/>
          <a:ext cx="1777186" cy="111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Gill Sans MT" pitchFamily="34" charset="0"/>
            </a:rPr>
            <a:t>Set of trusted reducers</a:t>
          </a:r>
          <a:endParaRPr lang="en-US" sz="2000" kern="1200" dirty="0">
            <a:latin typeface="Gill Sans MT" pitchFamily="34" charset="0"/>
          </a:endParaRPr>
        </a:p>
      </dsp:txBody>
      <dsp:txXfrm>
        <a:off x="3298992" y="3080956"/>
        <a:ext cx="1777186" cy="1110741"/>
      </dsp:txXfrm>
    </dsp:sp>
    <dsp:sp modelId="{8A5354B3-0D12-44AD-B06C-8D5E61E033D0}">
      <dsp:nvSpPr>
        <dsp:cNvPr id="0" name=""/>
        <dsp:cNvSpPr/>
      </dsp:nvSpPr>
      <dsp:spPr>
        <a:xfrm>
          <a:off x="5928250" y="304102"/>
          <a:ext cx="2221483" cy="1110741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1"/>
              </a:solidFill>
              <a:latin typeface="+mn-lt"/>
            </a:rPr>
            <a:t>JVM </a:t>
          </a:r>
          <a:endParaRPr lang="en-US" sz="3600" kern="1200" dirty="0">
            <a:solidFill>
              <a:schemeClr val="bg1"/>
            </a:solidFill>
            <a:latin typeface="+mn-lt"/>
          </a:endParaRPr>
        </a:p>
      </dsp:txBody>
      <dsp:txXfrm>
        <a:off x="5928250" y="304102"/>
        <a:ext cx="2221483" cy="1110741"/>
      </dsp:txXfrm>
    </dsp:sp>
    <dsp:sp modelId="{D17EC831-7A3A-4E35-B296-D3582F41F9E4}">
      <dsp:nvSpPr>
        <dsp:cNvPr id="0" name=""/>
        <dsp:cNvSpPr/>
      </dsp:nvSpPr>
      <dsp:spPr>
        <a:xfrm>
          <a:off x="6150398" y="1414843"/>
          <a:ext cx="222148" cy="8330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056"/>
              </a:lnTo>
              <a:lnTo>
                <a:pt x="222148" y="83305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57A1F-67F2-414F-BC86-C629EB083CFF}">
      <dsp:nvSpPr>
        <dsp:cNvPr id="0" name=""/>
        <dsp:cNvSpPr/>
      </dsp:nvSpPr>
      <dsp:spPr>
        <a:xfrm>
          <a:off x="6372547" y="1692529"/>
          <a:ext cx="1777186" cy="111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Gill Sans MT" pitchFamily="34" charset="0"/>
            </a:rPr>
            <a:t>Modifications to enforce </a:t>
          </a:r>
          <a:r>
            <a:rPr lang="en-US" sz="2000" kern="1200" dirty="0" err="1" smtClean="0">
              <a:latin typeface="Gill Sans MT" pitchFamily="34" charset="0"/>
            </a:rPr>
            <a:t>mapper</a:t>
          </a:r>
          <a:r>
            <a:rPr lang="en-US" sz="2000" kern="1200" dirty="0" smtClean="0">
              <a:latin typeface="Gill Sans MT" pitchFamily="34" charset="0"/>
            </a:rPr>
            <a:t> independence</a:t>
          </a:r>
          <a:endParaRPr lang="en-US" sz="2000" kern="1200" dirty="0">
            <a:latin typeface="Gill Sans MT" pitchFamily="34" charset="0"/>
          </a:endParaRPr>
        </a:p>
      </dsp:txBody>
      <dsp:txXfrm>
        <a:off x="6372547" y="1692529"/>
        <a:ext cx="1777186" cy="1110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514E9-3595-4885-9EE6-02C1C343295A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01F77-EF0E-48C6-85D3-FEBE8BB5C6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01F77-EF0E-48C6-85D3-FEBE8BB5C6FC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EB87-220F-4301-B359-AFA8EAED2F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52F4E-D64A-4EEC-9AB6-B6524D731C0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7763" y="687388"/>
            <a:ext cx="4565650" cy="34258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7410B-E400-42AC-B017-B303E06625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7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cap="none" dirty="0" err="1" smtClean="0"/>
              <a:t>Airavat</a:t>
            </a:r>
            <a:r>
              <a:rPr lang="en-US" cap="none" dirty="0" smtClean="0"/>
              <a:t>: Security and Privacy for </a:t>
            </a:r>
            <a:r>
              <a:rPr lang="en-US" cap="none" dirty="0" err="1" smtClean="0"/>
              <a:t>MapReduce</a:t>
            </a:r>
            <a:endParaRPr lang="en-US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10000"/>
            <a:ext cx="7086600" cy="6858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Indrajit Roy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Srinath</a:t>
            </a:r>
            <a:r>
              <a:rPr lang="en-US" b="1" dirty="0" smtClean="0">
                <a:solidFill>
                  <a:schemeClr val="tx1"/>
                </a:solidFill>
              </a:rPr>
              <a:t> T.V. </a:t>
            </a:r>
            <a:r>
              <a:rPr lang="en-US" b="1" dirty="0" err="1" smtClean="0">
                <a:solidFill>
                  <a:schemeClr val="tx1"/>
                </a:solidFill>
              </a:rPr>
              <a:t>Setty</a:t>
            </a:r>
            <a:r>
              <a:rPr lang="en-US" b="1" dirty="0" smtClean="0">
                <a:solidFill>
                  <a:schemeClr val="tx1"/>
                </a:solidFill>
              </a:rPr>
              <a:t>, Ann </a:t>
            </a:r>
            <a:r>
              <a:rPr lang="en-US" b="1" dirty="0" err="1" smtClean="0">
                <a:solidFill>
                  <a:schemeClr val="tx1"/>
                </a:solidFill>
              </a:rPr>
              <a:t>Kilzer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Vitaly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Shmatikov</a:t>
            </a:r>
            <a:r>
              <a:rPr lang="en-US" b="1" dirty="0" smtClean="0">
                <a:solidFill>
                  <a:schemeClr val="tx1"/>
                </a:solidFill>
              </a:rPr>
              <a:t>, Emmett Witchel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61722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DD8047">
                    <a:lumMod val="50000"/>
                  </a:srgbClr>
                </a:solidFill>
              </a:rPr>
              <a:t>The University of Texas at Austin</a:t>
            </a:r>
          </a:p>
        </p:txBody>
      </p:sp>
      <p:pic>
        <p:nvPicPr>
          <p:cNvPr id="7" name="Picture 6" descr="ut_logo.jpg"/>
          <p:cNvPicPr>
            <a:picLocks noChangeAspect="1"/>
          </p:cNvPicPr>
          <p:nvPr/>
        </p:nvPicPr>
        <p:blipFill>
          <a:blip r:embed="rId2" cstate="print"/>
          <a:srcRect t="15000" b="15000"/>
          <a:stretch>
            <a:fillRect/>
          </a:stretch>
        </p:blipFill>
        <p:spPr>
          <a:xfrm>
            <a:off x="609600" y="6096000"/>
            <a:ext cx="914400" cy="6400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95600" y="4724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Motivation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Overview</a:t>
            </a:r>
          </a:p>
          <a:p>
            <a:r>
              <a:rPr lang="en-US" dirty="0" smtClean="0"/>
              <a:t>Enforcing privacy</a:t>
            </a:r>
          </a:p>
          <a:p>
            <a:r>
              <a:rPr lang="en-US" dirty="0" smtClean="0"/>
              <a:t>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1752600"/>
            <a:ext cx="5105400" cy="99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</a:rPr>
              <a:t>map(k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</a:rPr>
              <a:t>,v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</a:rPr>
              <a:t>1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</a:rPr>
              <a:t>) 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 list(k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,v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)</a:t>
            </a:r>
          </a:p>
          <a:p>
            <a:pPr algn="ctr">
              <a:buNone/>
            </a:pP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reduce(k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, list(v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))  list(v</a:t>
            </a:r>
            <a:r>
              <a:rPr lang="en-US" sz="2800" baseline="-250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  <a:cs typeface="Courier New" pitchFamily="49" charset="0"/>
                <a:sym typeface="Wingdings" pitchFamily="2" charset="2"/>
              </a:rPr>
              <a:t>)</a:t>
            </a:r>
            <a:endParaRPr lang="en-US" sz="2800" dirty="0">
              <a:solidFill>
                <a:schemeClr val="tx1"/>
              </a:solidFill>
              <a:latin typeface="Gill Sans MT" pitchFamily="34" charset="0"/>
              <a:cs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3505200"/>
          <a:ext cx="1447800" cy="20421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4478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 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 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667000" y="3124200"/>
            <a:ext cx="1524000" cy="25908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0" y="3124200"/>
            <a:ext cx="1524000" cy="25908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162800" y="4124960"/>
          <a:ext cx="1016000" cy="3708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Output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2133600" y="3581400"/>
            <a:ext cx="9144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133600" y="4343400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133600" y="4857750"/>
            <a:ext cx="914400" cy="400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133600" y="5411788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886200" y="3505200"/>
            <a:ext cx="14478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810000" y="4343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810000" y="4495800"/>
            <a:ext cx="15240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24600" y="43434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505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038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572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5105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2" y="33528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41910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49530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62600" y="41148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2438400" y="5867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Map phase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4724400" y="58674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Reduce phase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3505200"/>
          <a:ext cx="1447800" cy="20421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4478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Tablet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PC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Laptop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667000" y="3124200"/>
            <a:ext cx="1524000" cy="25908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0" y="3124200"/>
            <a:ext cx="1524000" cy="25908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133600" y="3581400"/>
            <a:ext cx="9144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133600" y="4343400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133600" y="4857750"/>
            <a:ext cx="914400" cy="400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133600" y="5411788"/>
            <a:ext cx="9144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886200" y="3505200"/>
            <a:ext cx="144780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810000" y="4343400"/>
            <a:ext cx="1524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810000" y="4495800"/>
            <a:ext cx="1524000" cy="8382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324600" y="43434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505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038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572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5105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2" y="33528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41910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00400" y="49530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62600" y="4114800"/>
            <a:ext cx="383664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685800" y="167640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600" dirty="0" smtClean="0">
                <a:latin typeface="Gill Sans MT" pitchFamily="34" charset="0"/>
              </a:rPr>
              <a:t>Map(input)</a:t>
            </a:r>
            <a:r>
              <a:rPr lang="en-US" sz="2600" dirty="0" smtClean="0">
                <a:latin typeface="Gill Sans MT" pitchFamily="34" charset="0"/>
                <a:sym typeface="Wingdings" pitchFamily="2" charset="2"/>
              </a:rPr>
              <a:t>{ if (input has </a:t>
            </a:r>
            <a:r>
              <a:rPr lang="en-US" sz="2600" dirty="0" err="1" smtClean="0">
                <a:latin typeface="Gill Sans MT" pitchFamily="34" charset="0"/>
                <a:sym typeface="Wingdings" pitchFamily="2" charset="2"/>
              </a:rPr>
              <a:t>iPad</a:t>
            </a:r>
            <a:r>
              <a:rPr lang="en-US" sz="2600" dirty="0" smtClean="0">
                <a:latin typeface="Gill Sans MT" pitchFamily="34" charset="0"/>
                <a:sym typeface="Wingdings" pitchFamily="2" charset="2"/>
              </a:rPr>
              <a:t>) print (</a:t>
            </a:r>
            <a:r>
              <a:rPr lang="en-US" sz="2600" dirty="0" err="1" smtClean="0">
                <a:latin typeface="Gill Sans MT" pitchFamily="34" charset="0"/>
                <a:sym typeface="Wingdings" pitchFamily="2" charset="2"/>
              </a:rPr>
              <a:t>iPad</a:t>
            </a:r>
            <a:r>
              <a:rPr lang="en-US" sz="2600" dirty="0" smtClean="0">
                <a:latin typeface="Gill Sans MT" pitchFamily="34" charset="0"/>
                <a:sym typeface="Wingdings" pitchFamily="2" charset="2"/>
              </a:rPr>
              <a:t>, 1) }</a:t>
            </a:r>
            <a:endParaRPr lang="en-US" sz="2600" dirty="0">
              <a:latin typeface="Gill Sans MT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5800" y="2209800"/>
            <a:ext cx="777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600" dirty="0" smtClean="0">
                <a:latin typeface="Gill Sans MT" pitchFamily="34" charset="0"/>
              </a:rPr>
              <a:t>Reduce(key, list(v))</a:t>
            </a:r>
            <a:r>
              <a:rPr lang="en-US" sz="2600" dirty="0" smtClean="0">
                <a:latin typeface="Gill Sans MT" pitchFamily="34" charset="0"/>
                <a:sym typeface="Wingdings" pitchFamily="2" charset="2"/>
              </a:rPr>
              <a:t>{ print (key + “,”+ SUM(v)) }</a:t>
            </a:r>
            <a:endParaRPr lang="en-US" sz="2600" dirty="0">
              <a:latin typeface="Gill Sans MT" pitchFamily="34" charset="0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7162800" y="4095750"/>
          <a:ext cx="1524000" cy="47625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52400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(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,  2)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7010400" y="2936852"/>
            <a:ext cx="1939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50000"/>
              </a:lnSpc>
              <a:buNone/>
            </a:pPr>
            <a:r>
              <a:rPr lang="en-US" sz="24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Counts no. of</a:t>
            </a:r>
          </a:p>
          <a:p>
            <a:pPr>
              <a:lnSpc>
                <a:spcPct val="50000"/>
              </a:lnSpc>
              <a:buNone/>
            </a:pPr>
            <a:endParaRPr lang="en-US" sz="2400" b="1" dirty="0" smtClean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None/>
            </a:pPr>
            <a:r>
              <a:rPr lang="en-US" sz="24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iPads</a:t>
            </a:r>
            <a:r>
              <a:rPr lang="en-US" sz="24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sold</a:t>
            </a:r>
            <a:endParaRPr lang="en-US" sz="2400" b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Curved Connector 38"/>
          <p:cNvCxnSpPr/>
          <p:nvPr/>
        </p:nvCxnSpPr>
        <p:spPr bwMode="auto">
          <a:xfrm rot="10800000">
            <a:off x="7620000" y="2199620"/>
            <a:ext cx="838198" cy="737232"/>
          </a:xfrm>
          <a:prstGeom prst="curvedConnector3">
            <a:avLst>
              <a:gd name="adj1" fmla="val -2597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 rot="1538473">
            <a:off x="4174873" y="332053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>
                <a:solidFill>
                  <a:srgbClr val="FF6600"/>
                </a:solidFill>
                <a:latin typeface="Gill Sans MT" pitchFamily="34" charset="0"/>
              </a:rPr>
              <a:t>(ipad,1)</a:t>
            </a:r>
            <a:endParaRPr lang="en-US" sz="1800" dirty="0">
              <a:solidFill>
                <a:srgbClr val="FF6600"/>
              </a:solidFill>
              <a:latin typeface="Gill Sans MT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9781901">
            <a:off x="4158746" y="487357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>
                <a:solidFill>
                  <a:srgbClr val="FF6600"/>
                </a:solidFill>
                <a:latin typeface="Gill Sans MT" pitchFamily="34" charset="0"/>
              </a:rPr>
              <a:t>(ipad,1)</a:t>
            </a:r>
            <a:endParaRPr lang="en-US" sz="1800" dirty="0">
              <a:solidFill>
                <a:srgbClr val="FF6600"/>
              </a:solidFill>
              <a:latin typeface="Gill Sans MT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07277" y="5105400"/>
            <a:ext cx="841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>
                <a:latin typeface="Gill Sans MT" pitchFamily="34" charset="0"/>
              </a:rPr>
              <a:t>SUM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38400" y="58674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Map phase</a:t>
            </a:r>
            <a:endParaRPr lang="en-US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4724400" y="58674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Reduce phase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model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9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Airavat framework runs on the cloud infrastructure </a:t>
            </a:r>
          </a:p>
          <a:p>
            <a:pPr lvl="1"/>
            <a:r>
              <a:rPr lang="en-US" dirty="0" smtClean="0"/>
              <a:t>Cloud infrastructure:  Hardware + VM</a:t>
            </a:r>
          </a:p>
          <a:p>
            <a:pPr lvl="1"/>
            <a:r>
              <a:rPr lang="en-US" sz="2400" dirty="0" smtClean="0"/>
              <a:t>Airavat: Modified </a:t>
            </a:r>
            <a:r>
              <a:rPr lang="en-US" sz="2400" dirty="0" err="1" smtClean="0"/>
              <a:t>MapReduce</a:t>
            </a:r>
            <a:r>
              <a:rPr lang="en-US" sz="2400" dirty="0" smtClean="0"/>
              <a:t> + DFS + JVM + </a:t>
            </a:r>
            <a:r>
              <a:rPr lang="en-US" sz="2400" dirty="0" err="1" smtClean="0"/>
              <a:t>SELinux</a:t>
            </a:r>
            <a:endParaRPr lang="en-US" sz="2400" dirty="0" smtClean="0"/>
          </a:p>
          <a:p>
            <a:pPr lvl="1"/>
            <a:endParaRPr lang="en-US" dirty="0" smtClean="0"/>
          </a:p>
        </p:txBody>
      </p:sp>
      <p:sp>
        <p:nvSpPr>
          <p:cNvPr id="66" name="Cloud 65"/>
          <p:cNvSpPr/>
          <p:nvPr/>
        </p:nvSpPr>
        <p:spPr bwMode="auto">
          <a:xfrm>
            <a:off x="1981200" y="3927157"/>
            <a:ext cx="5486400" cy="22860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3505200" y="4541519"/>
            <a:ext cx="2265951" cy="452438"/>
            <a:chOff x="3505200" y="4541519"/>
            <a:chExt cx="2265951" cy="452438"/>
          </a:xfrm>
        </p:grpSpPr>
        <p:pic>
          <p:nvPicPr>
            <p:cNvPr id="7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052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9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6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34849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864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8" name="TextBox 37"/>
          <p:cNvSpPr txBox="1"/>
          <p:nvPr/>
        </p:nvSpPr>
        <p:spPr>
          <a:xfrm>
            <a:off x="2971800" y="6365557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Cloud infrastructure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48000" y="4343400"/>
            <a:ext cx="3200400" cy="762000"/>
          </a:xfrm>
          <a:prstGeom prst="round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48000" y="4953000"/>
            <a:ext cx="3200400" cy="609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Airavat framework</a:t>
            </a:r>
            <a:endParaRPr lang="en-US" sz="2600" dirty="0"/>
          </a:p>
        </p:txBody>
      </p:sp>
      <p:sp>
        <p:nvSpPr>
          <p:cNvPr id="22" name="Oval 21"/>
          <p:cNvSpPr/>
          <p:nvPr/>
        </p:nvSpPr>
        <p:spPr>
          <a:xfrm>
            <a:off x="2819400" y="5105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3886200" y="5867400"/>
            <a:ext cx="1371600" cy="4572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Trusted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048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model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Data provider uploads her data on Airavat</a:t>
            </a:r>
          </a:p>
          <a:p>
            <a:pPr lvl="1"/>
            <a:r>
              <a:rPr lang="en-US" dirty="0" smtClean="0"/>
              <a:t>Sets up certain privacy parameters</a:t>
            </a:r>
          </a:p>
        </p:txBody>
      </p:sp>
      <p:sp>
        <p:nvSpPr>
          <p:cNvPr id="66" name="Cloud 65"/>
          <p:cNvSpPr/>
          <p:nvPr/>
        </p:nvSpPr>
        <p:spPr bwMode="auto">
          <a:xfrm>
            <a:off x="1981200" y="3927157"/>
            <a:ext cx="5486400" cy="22860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pic>
        <p:nvPicPr>
          <p:cNvPr id="72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288849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3"/>
          <p:cNvGrpSpPr/>
          <p:nvPr/>
        </p:nvGrpSpPr>
        <p:grpSpPr>
          <a:xfrm>
            <a:off x="3505200" y="4541519"/>
            <a:ext cx="2265951" cy="452438"/>
            <a:chOff x="3505200" y="4541519"/>
            <a:chExt cx="2265951" cy="452438"/>
          </a:xfrm>
        </p:grpSpPr>
        <p:pic>
          <p:nvPicPr>
            <p:cNvPr id="78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052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9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8006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134849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86400" y="4541519"/>
              <a:ext cx="284751" cy="452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8768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54864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971800" y="6365557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Cloud infrastructure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1524000" y="4953000"/>
            <a:ext cx="11430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533400" y="4114800"/>
            <a:ext cx="990600" cy="19812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6200" y="3576935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Data provider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52400" y="32766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3048000" y="4343400"/>
            <a:ext cx="3200400" cy="762000"/>
          </a:xfrm>
          <a:prstGeom prst="round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48000" y="4953000"/>
            <a:ext cx="3200400" cy="609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Airavat framework</a:t>
            </a:r>
            <a:endParaRPr lang="en-US" sz="2600" dirty="0"/>
          </a:p>
        </p:txBody>
      </p:sp>
      <p:sp>
        <p:nvSpPr>
          <p:cNvPr id="22" name="Oval 21"/>
          <p:cNvSpPr/>
          <p:nvPr/>
        </p:nvSpPr>
        <p:spPr>
          <a:xfrm>
            <a:off x="2819400" y="5105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3886200" y="5867400"/>
            <a:ext cx="1371600" cy="4572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Trusted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048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model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5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r>
              <a:rPr lang="en-US" dirty="0" smtClean="0"/>
              <a:t>Computation provider writes data mining algorithm</a:t>
            </a:r>
          </a:p>
          <a:p>
            <a:pPr lvl="1"/>
            <a:r>
              <a:rPr lang="en-US" dirty="0" smtClean="0"/>
              <a:t>Untrusted, possibly malicious</a:t>
            </a:r>
          </a:p>
        </p:txBody>
      </p:sp>
      <p:sp>
        <p:nvSpPr>
          <p:cNvPr id="66" name="Cloud 65"/>
          <p:cNvSpPr/>
          <p:nvPr/>
        </p:nvSpPr>
        <p:spPr bwMode="auto">
          <a:xfrm>
            <a:off x="1981200" y="3927157"/>
            <a:ext cx="5486400" cy="22860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pic>
        <p:nvPicPr>
          <p:cNvPr id="72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288849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4849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8768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54864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971800" y="6365557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Cloud infrastructure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1524000" y="4953000"/>
            <a:ext cx="11430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533400" y="4114800"/>
            <a:ext cx="990600" cy="19812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6200" y="3576935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Data provider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52400" y="32766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3048000" y="4343400"/>
            <a:ext cx="3200400" cy="762000"/>
          </a:xfrm>
          <a:prstGeom prst="round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48000" y="4953000"/>
            <a:ext cx="3200400" cy="609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Airavat framework</a:t>
            </a:r>
            <a:endParaRPr lang="en-US" sz="2600" dirty="0"/>
          </a:p>
        </p:txBody>
      </p:sp>
      <p:sp>
        <p:nvSpPr>
          <p:cNvPr id="22" name="Oval 21"/>
          <p:cNvSpPr/>
          <p:nvPr/>
        </p:nvSpPr>
        <p:spPr>
          <a:xfrm>
            <a:off x="2819400" y="5105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3505200"/>
            <a:ext cx="615573" cy="66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Oval 25"/>
          <p:cNvSpPr/>
          <p:nvPr/>
        </p:nvSpPr>
        <p:spPr>
          <a:xfrm>
            <a:off x="8458200" y="3581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781800" y="2667000"/>
            <a:ext cx="2438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Computation </a:t>
            </a:r>
          </a:p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provider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91400" y="4419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Output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248400" y="3505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Program</a:t>
            </a:r>
            <a:endParaRPr lang="en-US" sz="2400" dirty="0">
              <a:solidFill>
                <a:srgbClr val="C0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629400" y="4267200"/>
            <a:ext cx="1066800" cy="609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 flipV="1">
            <a:off x="6324600" y="3810000"/>
            <a:ext cx="1219200" cy="609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3886200" y="5867400"/>
            <a:ext cx="1371600" cy="4572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Trusted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0480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5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r>
              <a:rPr lang="en-US" dirty="0" smtClean="0"/>
              <a:t>Airavat runs the computation, and still protects the privacy of the data providers</a:t>
            </a:r>
          </a:p>
        </p:txBody>
      </p:sp>
      <p:sp>
        <p:nvSpPr>
          <p:cNvPr id="66" name="Cloud 65"/>
          <p:cNvSpPr/>
          <p:nvPr/>
        </p:nvSpPr>
        <p:spPr bwMode="auto">
          <a:xfrm>
            <a:off x="1981200" y="3927157"/>
            <a:ext cx="5486400" cy="22860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pic>
        <p:nvPicPr>
          <p:cNvPr id="72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288849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4849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4541519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48768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62000" y="5486400"/>
            <a:ext cx="536170" cy="40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extBox 37"/>
          <p:cNvSpPr txBox="1"/>
          <p:nvPr/>
        </p:nvSpPr>
        <p:spPr>
          <a:xfrm>
            <a:off x="2971800" y="6365557"/>
            <a:ext cx="3505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Cloud infrastructure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1524000" y="4953000"/>
            <a:ext cx="11430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533400" y="4114800"/>
            <a:ext cx="990600" cy="19812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6200" y="3576935"/>
            <a:ext cx="2133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Data provider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152400" y="32766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3048000" y="4343400"/>
            <a:ext cx="3200400" cy="762000"/>
          </a:xfrm>
          <a:prstGeom prst="round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048000" y="4953000"/>
            <a:ext cx="3200400" cy="6096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/>
              <a:t>Airavat framework</a:t>
            </a:r>
            <a:endParaRPr lang="en-US" sz="2600" dirty="0"/>
          </a:p>
        </p:txBody>
      </p:sp>
      <p:sp>
        <p:nvSpPr>
          <p:cNvPr id="22" name="Oval 21"/>
          <p:cNvSpPr/>
          <p:nvPr/>
        </p:nvSpPr>
        <p:spPr>
          <a:xfrm>
            <a:off x="2819400" y="5105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</a:t>
            </a:r>
            <a:endParaRPr lang="en-US" b="1" dirty="0"/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96200" y="3505200"/>
            <a:ext cx="615573" cy="660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Oval 25"/>
          <p:cNvSpPr/>
          <p:nvPr/>
        </p:nvSpPr>
        <p:spPr>
          <a:xfrm>
            <a:off x="8458200" y="3581400"/>
            <a:ext cx="304800" cy="304800"/>
          </a:xfrm>
          <a:prstGeom prst="ellipse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781800" y="2667000"/>
            <a:ext cx="2438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Computation </a:t>
            </a:r>
          </a:p>
          <a:p>
            <a:pPr algn="ctr"/>
            <a:r>
              <a:rPr lang="en-US" sz="2600" dirty="0" smtClean="0">
                <a:solidFill>
                  <a:schemeClr val="accent2">
                    <a:lumMod val="75000"/>
                  </a:schemeClr>
                </a:solidFill>
              </a:rPr>
              <a:t>provider</a:t>
            </a:r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391400" y="4419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Output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248400" y="3505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Program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886200" y="5867400"/>
            <a:ext cx="1371600" cy="4572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Trusted</a:t>
            </a:r>
            <a:endParaRPr lang="en-US" sz="2400" b="1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629400" y="4267200"/>
            <a:ext cx="1066800" cy="609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 flipV="1">
            <a:off x="6324600" y="3810000"/>
            <a:ext cx="1219200" cy="609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6248400" y="2286000"/>
            <a:ext cx="2895600" cy="2667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5105400" y="2631757"/>
            <a:ext cx="1371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C00000"/>
                </a:solidFill>
              </a:rPr>
              <a:t>Threat</a:t>
            </a:r>
            <a:endParaRPr lang="en-US" sz="2600" dirty="0">
              <a:solidFill>
                <a:srgbClr val="C00000"/>
              </a:solidFill>
            </a:endParaRPr>
          </a:p>
        </p:txBody>
      </p:sp>
      <p:cxnSp>
        <p:nvCxnSpPr>
          <p:cNvPr id="55" name="Curved Connector 54"/>
          <p:cNvCxnSpPr/>
          <p:nvPr/>
        </p:nvCxnSpPr>
        <p:spPr>
          <a:xfrm>
            <a:off x="5791200" y="3048000"/>
            <a:ext cx="381000" cy="2286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the programming model?</a:t>
            </a:r>
          </a:p>
          <a:p>
            <a:endParaRPr lang="en-US" dirty="0" smtClean="0"/>
          </a:p>
          <a:p>
            <a:r>
              <a:rPr lang="en-US" dirty="0" smtClean="0"/>
              <a:t>How do we enforce privacy?</a:t>
            </a:r>
          </a:p>
          <a:p>
            <a:endParaRPr lang="en-US" dirty="0" smtClean="0"/>
          </a:p>
          <a:p>
            <a:r>
              <a:rPr lang="en-US" dirty="0" smtClean="0"/>
              <a:t>What computations can be supported in Airavat?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Arc 4"/>
          <p:cNvSpPr/>
          <p:nvPr/>
        </p:nvSpPr>
        <p:spPr>
          <a:xfrm>
            <a:off x="1066800" y="3505200"/>
            <a:ext cx="2133600" cy="2438400"/>
          </a:xfrm>
          <a:prstGeom prst="arc">
            <a:avLst>
              <a:gd name="adj1" fmla="val 16200000"/>
              <a:gd name="adj2" fmla="val 5221112"/>
            </a:avLst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10800000">
            <a:off x="609599" y="3505200"/>
            <a:ext cx="1828799" cy="2438400"/>
          </a:xfrm>
          <a:prstGeom prst="arc">
            <a:avLst>
              <a:gd name="adj1" fmla="val 16200000"/>
              <a:gd name="adj2" fmla="val 5221112"/>
            </a:avLst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4117538"/>
            <a:ext cx="1904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err="1" smtClean="0"/>
              <a:t>MapReduce</a:t>
            </a:r>
            <a:r>
              <a:rPr lang="en-US" sz="2600" dirty="0" smtClean="0"/>
              <a:t> program for data mining </a:t>
            </a:r>
            <a:endParaRPr lang="en-US" sz="2600" dirty="0"/>
          </a:p>
        </p:txBody>
      </p:sp>
      <p:sp>
        <p:nvSpPr>
          <p:cNvPr id="8" name="Right Arrow 7"/>
          <p:cNvSpPr/>
          <p:nvPr/>
        </p:nvSpPr>
        <p:spPr>
          <a:xfrm>
            <a:off x="3810000" y="4343400"/>
            <a:ext cx="8382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57200" y="1676400"/>
            <a:ext cx="815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Split </a:t>
            </a:r>
            <a:r>
              <a:rPr lang="en-US" sz="2600" dirty="0" err="1" smtClean="0"/>
              <a:t>MapReduce</a:t>
            </a:r>
            <a:r>
              <a:rPr lang="en-US" sz="2600" dirty="0" smtClean="0"/>
              <a:t> into </a:t>
            </a:r>
            <a:r>
              <a:rPr lang="en-US" sz="2600" dirty="0" err="1" smtClean="0">
                <a:solidFill>
                  <a:srgbClr val="C00000"/>
                </a:solidFill>
              </a:rPr>
              <a:t>untrusted</a:t>
            </a:r>
            <a:r>
              <a:rPr lang="en-US" sz="2600" dirty="0" smtClean="0">
                <a:solidFill>
                  <a:srgbClr val="C00000"/>
                </a:solidFill>
              </a:rPr>
              <a:t> </a:t>
            </a:r>
            <a:r>
              <a:rPr lang="en-US" sz="2600" dirty="0" err="1" smtClean="0">
                <a:solidFill>
                  <a:srgbClr val="C00000"/>
                </a:solidFill>
              </a:rPr>
              <a:t>mapper</a:t>
            </a:r>
            <a:r>
              <a:rPr lang="en-US" sz="2600" dirty="0" smtClean="0"/>
              <a:t> + </a:t>
            </a:r>
            <a:r>
              <a:rPr lang="en-US" sz="2600" dirty="0" smtClean="0">
                <a:solidFill>
                  <a:srgbClr val="00B050"/>
                </a:solidFill>
              </a:rPr>
              <a:t>trusted reducer</a:t>
            </a:r>
            <a:endParaRPr lang="en-US" sz="2600" dirty="0">
              <a:solidFill>
                <a:srgbClr val="00B050"/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089329"/>
            <a:ext cx="1066800" cy="94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5334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/>
          <p:cNvSpPr/>
          <p:nvPr/>
        </p:nvSpPr>
        <p:spPr>
          <a:xfrm>
            <a:off x="1295400" y="5715000"/>
            <a:ext cx="1066800" cy="304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12192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18288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2540462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58674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0"/>
          <p:cNvSpPr/>
          <p:nvPr/>
        </p:nvSpPr>
        <p:spPr>
          <a:xfrm>
            <a:off x="6629400" y="5638800"/>
            <a:ext cx="1066800" cy="304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pic>
        <p:nvPicPr>
          <p:cNvPr id="42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65532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1628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874462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Straight Connector 45"/>
          <p:cNvCxnSpPr>
            <a:stCxn id="30" idx="0"/>
            <a:endCxn id="31" idx="2"/>
          </p:cNvCxnSpPr>
          <p:nvPr/>
        </p:nvCxnSpPr>
        <p:spPr>
          <a:xfrm rot="5400000" flipH="1" flipV="1">
            <a:off x="1250834" y="5594235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3" idx="0"/>
            <a:endCxn id="31" idx="2"/>
          </p:cNvCxnSpPr>
          <p:nvPr/>
        </p:nvCxnSpPr>
        <p:spPr>
          <a:xfrm rot="5400000" flipH="1" flipV="1">
            <a:off x="1593734" y="5937135"/>
            <a:ext cx="152400" cy="3177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7" idx="0"/>
            <a:endCxn id="31" idx="2"/>
          </p:cNvCxnSpPr>
          <p:nvPr/>
        </p:nvCxnSpPr>
        <p:spPr>
          <a:xfrm rot="16200000" flipV="1">
            <a:off x="1898535" y="5950065"/>
            <a:ext cx="152400" cy="29186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8" idx="0"/>
            <a:endCxn id="31" idx="2"/>
          </p:cNvCxnSpPr>
          <p:nvPr/>
        </p:nvCxnSpPr>
        <p:spPr>
          <a:xfrm rot="16200000" flipV="1">
            <a:off x="2254366" y="5594234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6521566" y="5518036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6864466" y="5860936"/>
            <a:ext cx="152400" cy="3177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7525098" y="5518035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1" idx="2"/>
            <a:endCxn id="43" idx="0"/>
          </p:cNvCxnSpPr>
          <p:nvPr/>
        </p:nvCxnSpPr>
        <p:spPr>
          <a:xfrm rot="16200000" flipH="1">
            <a:off x="7232534" y="5873865"/>
            <a:ext cx="152400" cy="29186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276600" y="5257800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 need to audit</a:t>
            </a:r>
            <a:endParaRPr lang="en-US" sz="2200" dirty="0"/>
          </a:p>
        </p:txBody>
      </p:sp>
      <p:grpSp>
        <p:nvGrpSpPr>
          <p:cNvPr id="4" name="Group 61"/>
          <p:cNvGrpSpPr/>
          <p:nvPr/>
        </p:nvGrpSpPr>
        <p:grpSpPr>
          <a:xfrm>
            <a:off x="5562600" y="3531380"/>
            <a:ext cx="3048000" cy="2107421"/>
            <a:chOff x="5562600" y="3124200"/>
            <a:chExt cx="3200400" cy="2514600"/>
          </a:xfrm>
        </p:grpSpPr>
        <p:sp>
          <p:nvSpPr>
            <p:cNvPr id="21" name="Rounded Rectangle 20"/>
            <p:cNvSpPr/>
            <p:nvPr/>
          </p:nvSpPr>
          <p:spPr>
            <a:xfrm>
              <a:off x="5562600" y="5181600"/>
              <a:ext cx="3200400" cy="4572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/>
                <a:t>Airavat</a:t>
              </a:r>
              <a:endParaRPr lang="en-US" sz="22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638800" y="3124200"/>
              <a:ext cx="1828800" cy="2057400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2">
                      <a:lumMod val="10000"/>
                    </a:schemeClr>
                  </a:solidFill>
                </a:rPr>
                <a:t>Untrusted </a:t>
              </a:r>
              <a:r>
                <a:rPr lang="en-US" sz="2400" dirty="0" err="1" smtClean="0">
                  <a:solidFill>
                    <a:schemeClr val="bg2">
                      <a:lumMod val="10000"/>
                    </a:schemeClr>
                  </a:solidFill>
                </a:rPr>
                <a:t>Mapper</a:t>
              </a:r>
              <a:endParaRPr lang="en-US" sz="24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467600" y="3962400"/>
              <a:ext cx="1219200" cy="1219200"/>
            </a:xfrm>
            <a:prstGeom prst="rect">
              <a:avLst/>
            </a:prstGeom>
            <a:noFill/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Trusted Reducer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562600" y="3124200"/>
              <a:ext cx="76200" cy="20574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1400" y="3124200"/>
              <a:ext cx="76200" cy="20574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38800" y="3124200"/>
              <a:ext cx="1752600" cy="762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4" name="Straight Arrow Connector 63"/>
          <p:cNvCxnSpPr>
            <a:stCxn id="59" idx="0"/>
          </p:cNvCxnSpPr>
          <p:nvPr/>
        </p:nvCxnSpPr>
        <p:spPr>
          <a:xfrm rot="5400000" flipH="1" flipV="1">
            <a:off x="4572001" y="4343399"/>
            <a:ext cx="685800" cy="11430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Left Brace 44"/>
          <p:cNvSpPr/>
          <p:nvPr/>
        </p:nvSpPr>
        <p:spPr>
          <a:xfrm rot="16200000">
            <a:off x="6896100" y="1409699"/>
            <a:ext cx="457200" cy="1905001"/>
          </a:xfrm>
          <a:prstGeom prst="lef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486400" y="2514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Limited set of stock reducers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Arc 4"/>
          <p:cNvSpPr/>
          <p:nvPr/>
        </p:nvSpPr>
        <p:spPr>
          <a:xfrm>
            <a:off x="1066800" y="3505200"/>
            <a:ext cx="2133600" cy="2438400"/>
          </a:xfrm>
          <a:prstGeom prst="arc">
            <a:avLst>
              <a:gd name="adj1" fmla="val 16200000"/>
              <a:gd name="adj2" fmla="val 5221112"/>
            </a:avLst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10800000">
            <a:off x="609599" y="3505200"/>
            <a:ext cx="1828799" cy="2438400"/>
          </a:xfrm>
          <a:prstGeom prst="arc">
            <a:avLst>
              <a:gd name="adj1" fmla="val 16200000"/>
              <a:gd name="adj2" fmla="val 5221112"/>
            </a:avLst>
          </a:prstGeom>
          <a:ln w="38100">
            <a:solidFill>
              <a:srgbClr val="CC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4117538"/>
            <a:ext cx="1904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err="1" smtClean="0"/>
              <a:t>MapReduce</a:t>
            </a:r>
            <a:r>
              <a:rPr lang="en-US" sz="2600" dirty="0" smtClean="0"/>
              <a:t> program for data mining </a:t>
            </a:r>
            <a:endParaRPr lang="en-US" sz="2600" dirty="0"/>
          </a:p>
        </p:txBody>
      </p:sp>
      <p:sp>
        <p:nvSpPr>
          <p:cNvPr id="8" name="Right Arrow 7"/>
          <p:cNvSpPr/>
          <p:nvPr/>
        </p:nvSpPr>
        <p:spPr>
          <a:xfrm>
            <a:off x="3810000" y="4343400"/>
            <a:ext cx="8382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089329"/>
            <a:ext cx="1066800" cy="94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5334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30"/>
          <p:cNvSpPr/>
          <p:nvPr/>
        </p:nvSpPr>
        <p:spPr>
          <a:xfrm>
            <a:off x="1295400" y="5715000"/>
            <a:ext cx="1066800" cy="304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pic>
        <p:nvPicPr>
          <p:cNvPr id="33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12192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1828800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2540462" y="61722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58674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0"/>
          <p:cNvSpPr/>
          <p:nvPr/>
        </p:nvSpPr>
        <p:spPr>
          <a:xfrm>
            <a:off x="6629400" y="5638800"/>
            <a:ext cx="1066800" cy="3048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  <p:pic>
        <p:nvPicPr>
          <p:cNvPr id="42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65532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162800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4" cstate="print"/>
          <a:srcRect l="11111" r="16667"/>
          <a:stretch>
            <a:fillRect/>
          </a:stretch>
        </p:blipFill>
        <p:spPr bwMode="auto">
          <a:xfrm>
            <a:off x="7874462" y="6096000"/>
            <a:ext cx="583738" cy="43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Straight Connector 45"/>
          <p:cNvCxnSpPr>
            <a:stCxn id="30" idx="0"/>
            <a:endCxn id="31" idx="2"/>
          </p:cNvCxnSpPr>
          <p:nvPr/>
        </p:nvCxnSpPr>
        <p:spPr>
          <a:xfrm rot="5400000" flipH="1" flipV="1">
            <a:off x="1250834" y="5594235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3" idx="0"/>
            <a:endCxn id="31" idx="2"/>
          </p:cNvCxnSpPr>
          <p:nvPr/>
        </p:nvCxnSpPr>
        <p:spPr>
          <a:xfrm rot="5400000" flipH="1" flipV="1">
            <a:off x="1593734" y="5937135"/>
            <a:ext cx="152400" cy="3177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7" idx="0"/>
            <a:endCxn id="31" idx="2"/>
          </p:cNvCxnSpPr>
          <p:nvPr/>
        </p:nvCxnSpPr>
        <p:spPr>
          <a:xfrm rot="16200000" flipV="1">
            <a:off x="1898535" y="5950065"/>
            <a:ext cx="152400" cy="29186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8" idx="0"/>
            <a:endCxn id="31" idx="2"/>
          </p:cNvCxnSpPr>
          <p:nvPr/>
        </p:nvCxnSpPr>
        <p:spPr>
          <a:xfrm rot="16200000" flipV="1">
            <a:off x="2254366" y="5594234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6521566" y="5518036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6864466" y="5860936"/>
            <a:ext cx="152400" cy="3177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V="1">
            <a:off x="7525098" y="5518035"/>
            <a:ext cx="152400" cy="1003531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1" idx="2"/>
            <a:endCxn id="43" idx="0"/>
          </p:cNvCxnSpPr>
          <p:nvPr/>
        </p:nvCxnSpPr>
        <p:spPr>
          <a:xfrm rot="16200000" flipH="1">
            <a:off x="7232534" y="5873865"/>
            <a:ext cx="152400" cy="291869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276600" y="5257800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No need to audit</a:t>
            </a:r>
            <a:endParaRPr lang="en-US" sz="2200" dirty="0"/>
          </a:p>
        </p:txBody>
      </p:sp>
      <p:grpSp>
        <p:nvGrpSpPr>
          <p:cNvPr id="4" name="Group 61"/>
          <p:cNvGrpSpPr/>
          <p:nvPr/>
        </p:nvGrpSpPr>
        <p:grpSpPr>
          <a:xfrm>
            <a:off x="5562600" y="3531380"/>
            <a:ext cx="3048000" cy="2107421"/>
            <a:chOff x="5562600" y="3124200"/>
            <a:chExt cx="3200400" cy="2514600"/>
          </a:xfrm>
        </p:grpSpPr>
        <p:sp>
          <p:nvSpPr>
            <p:cNvPr id="21" name="Rounded Rectangle 20"/>
            <p:cNvSpPr/>
            <p:nvPr/>
          </p:nvSpPr>
          <p:spPr>
            <a:xfrm>
              <a:off x="5562600" y="5181600"/>
              <a:ext cx="3200400" cy="4572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/>
                <a:t>Airavat</a:t>
              </a:r>
              <a:endParaRPr lang="en-US" sz="22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638800" y="3124200"/>
              <a:ext cx="1828800" cy="2057400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2">
                      <a:lumMod val="10000"/>
                    </a:schemeClr>
                  </a:solidFill>
                </a:rPr>
                <a:t>Untrusted </a:t>
              </a:r>
              <a:r>
                <a:rPr lang="en-US" sz="2400" dirty="0" err="1" smtClean="0">
                  <a:solidFill>
                    <a:schemeClr val="bg2">
                      <a:lumMod val="10000"/>
                    </a:schemeClr>
                  </a:solidFill>
                </a:rPr>
                <a:t>Mapper</a:t>
              </a:r>
              <a:endParaRPr lang="en-US" sz="24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467600" y="3962400"/>
              <a:ext cx="1219200" cy="1219200"/>
            </a:xfrm>
            <a:prstGeom prst="rect">
              <a:avLst/>
            </a:prstGeom>
            <a:noFill/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Trusted Reducer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562600" y="3124200"/>
              <a:ext cx="76200" cy="20574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91400" y="3124200"/>
              <a:ext cx="76200" cy="20574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638800" y="3124200"/>
              <a:ext cx="1752600" cy="762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4" name="Straight Arrow Connector 63"/>
          <p:cNvCxnSpPr>
            <a:stCxn id="59" idx="0"/>
          </p:cNvCxnSpPr>
          <p:nvPr/>
        </p:nvCxnSpPr>
        <p:spPr>
          <a:xfrm rot="5400000" flipH="1" flipV="1">
            <a:off x="4572001" y="4343399"/>
            <a:ext cx="685800" cy="11430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09600" y="1676400"/>
            <a:ext cx="784860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Need to confine the </a:t>
            </a:r>
            <a:r>
              <a:rPr lang="en-US" sz="2800" dirty="0" err="1" smtClean="0">
                <a:solidFill>
                  <a:srgbClr val="0070C0"/>
                </a:solidFill>
              </a:rPr>
              <a:t>mappers</a:t>
            </a:r>
            <a:r>
              <a:rPr lang="en-US" sz="2800" dirty="0" smtClean="0">
                <a:solidFill>
                  <a:srgbClr val="0070C0"/>
                </a:solidFill>
              </a:rPr>
              <a:t> !</a:t>
            </a:r>
          </a:p>
          <a:p>
            <a:pPr algn="ctr"/>
            <a:endParaRPr lang="en-US" sz="1100" dirty="0" smtClean="0">
              <a:solidFill>
                <a:srgbClr val="0070C0"/>
              </a:solidFill>
            </a:endParaRPr>
          </a:p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Guarantee: Protect the privacy of data providers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in the year 201X</a:t>
            </a:r>
            <a:endParaRPr lang="en-US" dirty="0"/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loud 3"/>
          <p:cNvSpPr/>
          <p:nvPr/>
        </p:nvSpPr>
        <p:spPr bwMode="auto">
          <a:xfrm>
            <a:off x="2453879" y="2590800"/>
            <a:ext cx="3642121" cy="2411849"/>
          </a:xfrm>
          <a:prstGeom prst="cloud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3505200"/>
            <a:ext cx="47658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3052762"/>
            <a:ext cx="47658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814762"/>
            <a:ext cx="47658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417" y="3052762"/>
            <a:ext cx="476583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ight Arrow 13"/>
          <p:cNvSpPr/>
          <p:nvPr/>
        </p:nvSpPr>
        <p:spPr bwMode="auto">
          <a:xfrm>
            <a:off x="5791200" y="3352800"/>
            <a:ext cx="838200" cy="432794"/>
          </a:xfrm>
          <a:prstGeom prst="rightArrow">
            <a:avLst/>
          </a:prstGeom>
          <a:solidFill>
            <a:srgbClr val="00B05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grpSp>
        <p:nvGrpSpPr>
          <p:cNvPr id="3" name="Group 38"/>
          <p:cNvGrpSpPr/>
          <p:nvPr/>
        </p:nvGrpSpPr>
        <p:grpSpPr>
          <a:xfrm flipH="1">
            <a:off x="6527800" y="2667000"/>
            <a:ext cx="1930400" cy="1858963"/>
            <a:chOff x="6527800" y="2667000"/>
            <a:chExt cx="1930400" cy="1858963"/>
          </a:xfrm>
        </p:grpSpPr>
        <p:sp>
          <p:nvSpPr>
            <p:cNvPr id="16" name="AutoShape 2"/>
            <p:cNvSpPr>
              <a:spLocks noChangeAspect="1" noChangeArrowheads="1" noTextEdit="1"/>
            </p:cNvSpPr>
            <p:nvPr/>
          </p:nvSpPr>
          <p:spPr bwMode="auto">
            <a:xfrm>
              <a:off x="6527800" y="2667000"/>
              <a:ext cx="1930400" cy="1858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6721475" y="3692525"/>
              <a:ext cx="638175" cy="712788"/>
            </a:xfrm>
            <a:custGeom>
              <a:avLst/>
              <a:gdLst/>
              <a:ahLst/>
              <a:cxnLst>
                <a:cxn ang="0">
                  <a:pos x="248" y="259"/>
                </a:cxn>
                <a:cxn ang="0">
                  <a:pos x="322" y="0"/>
                </a:cxn>
                <a:cxn ang="0">
                  <a:pos x="510" y="277"/>
                </a:cxn>
                <a:cxn ang="0">
                  <a:pos x="805" y="252"/>
                </a:cxn>
                <a:cxn ang="0">
                  <a:pos x="643" y="483"/>
                </a:cxn>
                <a:cxn ang="0">
                  <a:pos x="725" y="702"/>
                </a:cxn>
                <a:cxn ang="0">
                  <a:pos x="463" y="606"/>
                </a:cxn>
                <a:cxn ang="0">
                  <a:pos x="365" y="896"/>
                </a:cxn>
                <a:cxn ang="0">
                  <a:pos x="245" y="572"/>
                </a:cxn>
                <a:cxn ang="0">
                  <a:pos x="0" y="436"/>
                </a:cxn>
                <a:cxn ang="0">
                  <a:pos x="248" y="259"/>
                </a:cxn>
                <a:cxn ang="0">
                  <a:pos x="248" y="259"/>
                </a:cxn>
              </a:cxnLst>
              <a:rect l="0" t="0" r="r" b="b"/>
              <a:pathLst>
                <a:path w="805" h="896">
                  <a:moveTo>
                    <a:pt x="248" y="259"/>
                  </a:moveTo>
                  <a:lnTo>
                    <a:pt x="322" y="0"/>
                  </a:lnTo>
                  <a:lnTo>
                    <a:pt x="510" y="277"/>
                  </a:lnTo>
                  <a:lnTo>
                    <a:pt x="805" y="252"/>
                  </a:lnTo>
                  <a:lnTo>
                    <a:pt x="643" y="483"/>
                  </a:lnTo>
                  <a:lnTo>
                    <a:pt x="725" y="702"/>
                  </a:lnTo>
                  <a:lnTo>
                    <a:pt x="463" y="606"/>
                  </a:lnTo>
                  <a:lnTo>
                    <a:pt x="365" y="896"/>
                  </a:lnTo>
                  <a:lnTo>
                    <a:pt x="245" y="572"/>
                  </a:lnTo>
                  <a:lnTo>
                    <a:pt x="0" y="436"/>
                  </a:lnTo>
                  <a:lnTo>
                    <a:pt x="248" y="259"/>
                  </a:lnTo>
                  <a:lnTo>
                    <a:pt x="248" y="259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6848475" y="3824288"/>
              <a:ext cx="366713" cy="392113"/>
            </a:xfrm>
            <a:custGeom>
              <a:avLst/>
              <a:gdLst/>
              <a:ahLst/>
              <a:cxnLst>
                <a:cxn ang="0">
                  <a:pos x="0" y="258"/>
                </a:cxn>
                <a:cxn ang="0">
                  <a:pos x="157" y="153"/>
                </a:cxn>
                <a:cxn ang="0">
                  <a:pos x="192" y="0"/>
                </a:cxn>
                <a:cxn ang="0">
                  <a:pos x="287" y="173"/>
                </a:cxn>
                <a:cxn ang="0">
                  <a:pos x="463" y="178"/>
                </a:cxn>
                <a:cxn ang="0">
                  <a:pos x="370" y="281"/>
                </a:cxn>
                <a:cxn ang="0">
                  <a:pos x="456" y="409"/>
                </a:cxn>
                <a:cxn ang="0">
                  <a:pos x="275" y="355"/>
                </a:cxn>
                <a:cxn ang="0">
                  <a:pos x="221" y="493"/>
                </a:cxn>
                <a:cxn ang="0">
                  <a:pos x="148" y="322"/>
                </a:cxn>
                <a:cxn ang="0">
                  <a:pos x="0" y="258"/>
                </a:cxn>
                <a:cxn ang="0">
                  <a:pos x="0" y="258"/>
                </a:cxn>
              </a:cxnLst>
              <a:rect l="0" t="0" r="r" b="b"/>
              <a:pathLst>
                <a:path w="463" h="493">
                  <a:moveTo>
                    <a:pt x="0" y="258"/>
                  </a:moveTo>
                  <a:lnTo>
                    <a:pt x="157" y="153"/>
                  </a:lnTo>
                  <a:lnTo>
                    <a:pt x="192" y="0"/>
                  </a:lnTo>
                  <a:lnTo>
                    <a:pt x="287" y="173"/>
                  </a:lnTo>
                  <a:lnTo>
                    <a:pt x="463" y="178"/>
                  </a:lnTo>
                  <a:lnTo>
                    <a:pt x="370" y="281"/>
                  </a:lnTo>
                  <a:lnTo>
                    <a:pt x="456" y="409"/>
                  </a:lnTo>
                  <a:lnTo>
                    <a:pt x="275" y="355"/>
                  </a:lnTo>
                  <a:lnTo>
                    <a:pt x="221" y="493"/>
                  </a:lnTo>
                  <a:lnTo>
                    <a:pt x="148" y="322"/>
                  </a:lnTo>
                  <a:lnTo>
                    <a:pt x="0" y="258"/>
                  </a:lnTo>
                  <a:lnTo>
                    <a:pt x="0" y="258"/>
                  </a:lnTo>
                  <a:close/>
                </a:path>
              </a:pathLst>
            </a:custGeom>
            <a:solidFill>
              <a:srgbClr val="B3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6640513" y="2976563"/>
              <a:ext cx="681038" cy="620713"/>
            </a:xfrm>
            <a:custGeom>
              <a:avLst/>
              <a:gdLst/>
              <a:ahLst/>
              <a:cxnLst>
                <a:cxn ang="0">
                  <a:pos x="232" y="757"/>
                </a:cxn>
                <a:cxn ang="0">
                  <a:pos x="506" y="582"/>
                </a:cxn>
                <a:cxn ang="0">
                  <a:pos x="635" y="780"/>
                </a:cxn>
                <a:cxn ang="0">
                  <a:pos x="706" y="506"/>
                </a:cxn>
                <a:cxn ang="0">
                  <a:pos x="859" y="359"/>
                </a:cxn>
                <a:cxn ang="0">
                  <a:pos x="597" y="275"/>
                </a:cxn>
                <a:cxn ang="0">
                  <a:pos x="427" y="0"/>
                </a:cxn>
                <a:cxn ang="0">
                  <a:pos x="289" y="278"/>
                </a:cxn>
                <a:cxn ang="0">
                  <a:pos x="0" y="302"/>
                </a:cxn>
                <a:cxn ang="0">
                  <a:pos x="187" y="492"/>
                </a:cxn>
                <a:cxn ang="0">
                  <a:pos x="232" y="757"/>
                </a:cxn>
                <a:cxn ang="0">
                  <a:pos x="232" y="757"/>
                </a:cxn>
              </a:cxnLst>
              <a:rect l="0" t="0" r="r" b="b"/>
              <a:pathLst>
                <a:path w="859" h="780">
                  <a:moveTo>
                    <a:pt x="232" y="757"/>
                  </a:moveTo>
                  <a:lnTo>
                    <a:pt x="506" y="582"/>
                  </a:lnTo>
                  <a:lnTo>
                    <a:pt x="635" y="780"/>
                  </a:lnTo>
                  <a:lnTo>
                    <a:pt x="706" y="506"/>
                  </a:lnTo>
                  <a:lnTo>
                    <a:pt x="859" y="359"/>
                  </a:lnTo>
                  <a:lnTo>
                    <a:pt x="597" y="275"/>
                  </a:lnTo>
                  <a:lnTo>
                    <a:pt x="427" y="0"/>
                  </a:lnTo>
                  <a:lnTo>
                    <a:pt x="289" y="278"/>
                  </a:lnTo>
                  <a:lnTo>
                    <a:pt x="0" y="302"/>
                  </a:lnTo>
                  <a:lnTo>
                    <a:pt x="187" y="492"/>
                  </a:lnTo>
                  <a:lnTo>
                    <a:pt x="232" y="757"/>
                  </a:lnTo>
                  <a:lnTo>
                    <a:pt x="232" y="75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7735888" y="3392488"/>
              <a:ext cx="484188" cy="473075"/>
            </a:xfrm>
            <a:custGeom>
              <a:avLst/>
              <a:gdLst/>
              <a:ahLst/>
              <a:cxnLst>
                <a:cxn ang="0">
                  <a:pos x="155" y="596"/>
                </a:cxn>
                <a:cxn ang="0">
                  <a:pos x="146" y="399"/>
                </a:cxn>
                <a:cxn ang="0">
                  <a:pos x="0" y="260"/>
                </a:cxn>
                <a:cxn ang="0">
                  <a:pos x="199" y="181"/>
                </a:cxn>
                <a:cxn ang="0">
                  <a:pos x="290" y="0"/>
                </a:cxn>
                <a:cxn ang="0">
                  <a:pos x="424" y="186"/>
                </a:cxn>
                <a:cxn ang="0">
                  <a:pos x="602" y="176"/>
                </a:cxn>
                <a:cxn ang="0">
                  <a:pos x="548" y="356"/>
                </a:cxn>
                <a:cxn ang="0">
                  <a:pos x="609" y="588"/>
                </a:cxn>
                <a:cxn ang="0">
                  <a:pos x="316" y="489"/>
                </a:cxn>
                <a:cxn ang="0">
                  <a:pos x="155" y="596"/>
                </a:cxn>
                <a:cxn ang="0">
                  <a:pos x="155" y="596"/>
                </a:cxn>
              </a:cxnLst>
              <a:rect l="0" t="0" r="r" b="b"/>
              <a:pathLst>
                <a:path w="609" h="596">
                  <a:moveTo>
                    <a:pt x="155" y="596"/>
                  </a:moveTo>
                  <a:lnTo>
                    <a:pt x="146" y="399"/>
                  </a:lnTo>
                  <a:lnTo>
                    <a:pt x="0" y="260"/>
                  </a:lnTo>
                  <a:lnTo>
                    <a:pt x="199" y="181"/>
                  </a:lnTo>
                  <a:lnTo>
                    <a:pt x="290" y="0"/>
                  </a:lnTo>
                  <a:lnTo>
                    <a:pt x="424" y="186"/>
                  </a:lnTo>
                  <a:lnTo>
                    <a:pt x="602" y="176"/>
                  </a:lnTo>
                  <a:lnTo>
                    <a:pt x="548" y="356"/>
                  </a:lnTo>
                  <a:lnTo>
                    <a:pt x="609" y="588"/>
                  </a:lnTo>
                  <a:lnTo>
                    <a:pt x="316" y="489"/>
                  </a:lnTo>
                  <a:lnTo>
                    <a:pt x="155" y="596"/>
                  </a:lnTo>
                  <a:lnTo>
                    <a:pt x="155" y="596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7261225" y="2905125"/>
              <a:ext cx="666750" cy="557213"/>
            </a:xfrm>
            <a:custGeom>
              <a:avLst/>
              <a:gdLst/>
              <a:ahLst/>
              <a:cxnLst>
                <a:cxn ang="0">
                  <a:pos x="243" y="237"/>
                </a:cxn>
                <a:cxn ang="0">
                  <a:pos x="208" y="44"/>
                </a:cxn>
                <a:cxn ang="0">
                  <a:pos x="441" y="137"/>
                </a:cxn>
                <a:cxn ang="0">
                  <a:pos x="655" y="0"/>
                </a:cxn>
                <a:cxn ang="0">
                  <a:pos x="635" y="218"/>
                </a:cxn>
                <a:cxn ang="0">
                  <a:pos x="840" y="354"/>
                </a:cxn>
                <a:cxn ang="0">
                  <a:pos x="606" y="458"/>
                </a:cxn>
                <a:cxn ang="0">
                  <a:pos x="602" y="703"/>
                </a:cxn>
                <a:cxn ang="0">
                  <a:pos x="407" y="543"/>
                </a:cxn>
                <a:cxn ang="0">
                  <a:pos x="209" y="616"/>
                </a:cxn>
                <a:cxn ang="0">
                  <a:pos x="212" y="421"/>
                </a:cxn>
                <a:cxn ang="0">
                  <a:pos x="0" y="296"/>
                </a:cxn>
                <a:cxn ang="0">
                  <a:pos x="243" y="237"/>
                </a:cxn>
                <a:cxn ang="0">
                  <a:pos x="243" y="237"/>
                </a:cxn>
              </a:cxnLst>
              <a:rect l="0" t="0" r="r" b="b"/>
              <a:pathLst>
                <a:path w="840" h="703">
                  <a:moveTo>
                    <a:pt x="243" y="237"/>
                  </a:moveTo>
                  <a:lnTo>
                    <a:pt x="208" y="44"/>
                  </a:lnTo>
                  <a:lnTo>
                    <a:pt x="441" y="137"/>
                  </a:lnTo>
                  <a:lnTo>
                    <a:pt x="655" y="0"/>
                  </a:lnTo>
                  <a:lnTo>
                    <a:pt x="635" y="218"/>
                  </a:lnTo>
                  <a:lnTo>
                    <a:pt x="840" y="354"/>
                  </a:lnTo>
                  <a:lnTo>
                    <a:pt x="606" y="458"/>
                  </a:lnTo>
                  <a:lnTo>
                    <a:pt x="602" y="703"/>
                  </a:lnTo>
                  <a:lnTo>
                    <a:pt x="407" y="543"/>
                  </a:lnTo>
                  <a:lnTo>
                    <a:pt x="209" y="616"/>
                  </a:lnTo>
                  <a:lnTo>
                    <a:pt x="212" y="421"/>
                  </a:lnTo>
                  <a:lnTo>
                    <a:pt x="0" y="296"/>
                  </a:lnTo>
                  <a:lnTo>
                    <a:pt x="243" y="237"/>
                  </a:lnTo>
                  <a:lnTo>
                    <a:pt x="243" y="23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6769100" y="3108325"/>
              <a:ext cx="454025" cy="366713"/>
            </a:xfrm>
            <a:custGeom>
              <a:avLst/>
              <a:gdLst/>
              <a:ahLst/>
              <a:cxnLst>
                <a:cxn ang="0">
                  <a:pos x="133" y="461"/>
                </a:cxn>
                <a:cxn ang="0">
                  <a:pos x="117" y="312"/>
                </a:cxn>
                <a:cxn ang="0">
                  <a:pos x="0" y="199"/>
                </a:cxn>
                <a:cxn ang="0">
                  <a:pos x="195" y="193"/>
                </a:cxn>
                <a:cxn ang="0">
                  <a:pos x="271" y="0"/>
                </a:cxn>
                <a:cxn ang="0">
                  <a:pos x="369" y="166"/>
                </a:cxn>
                <a:cxn ang="0">
                  <a:pos x="572" y="229"/>
                </a:cxn>
                <a:cxn ang="0">
                  <a:pos x="445" y="323"/>
                </a:cxn>
                <a:cxn ang="0">
                  <a:pos x="441" y="460"/>
                </a:cxn>
                <a:cxn ang="0">
                  <a:pos x="325" y="320"/>
                </a:cxn>
                <a:cxn ang="0">
                  <a:pos x="133" y="461"/>
                </a:cxn>
                <a:cxn ang="0">
                  <a:pos x="133" y="461"/>
                </a:cxn>
              </a:cxnLst>
              <a:rect l="0" t="0" r="r" b="b"/>
              <a:pathLst>
                <a:path w="572" h="461">
                  <a:moveTo>
                    <a:pt x="133" y="461"/>
                  </a:moveTo>
                  <a:lnTo>
                    <a:pt x="117" y="312"/>
                  </a:lnTo>
                  <a:lnTo>
                    <a:pt x="0" y="199"/>
                  </a:lnTo>
                  <a:lnTo>
                    <a:pt x="195" y="193"/>
                  </a:lnTo>
                  <a:lnTo>
                    <a:pt x="271" y="0"/>
                  </a:lnTo>
                  <a:lnTo>
                    <a:pt x="369" y="166"/>
                  </a:lnTo>
                  <a:lnTo>
                    <a:pt x="572" y="229"/>
                  </a:lnTo>
                  <a:lnTo>
                    <a:pt x="445" y="323"/>
                  </a:lnTo>
                  <a:lnTo>
                    <a:pt x="441" y="460"/>
                  </a:lnTo>
                  <a:lnTo>
                    <a:pt x="325" y="320"/>
                  </a:lnTo>
                  <a:lnTo>
                    <a:pt x="133" y="461"/>
                  </a:lnTo>
                  <a:lnTo>
                    <a:pt x="133" y="46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3" name="Freeform 11"/>
            <p:cNvSpPr>
              <a:spLocks/>
            </p:cNvSpPr>
            <p:nvPr/>
          </p:nvSpPr>
          <p:spPr bwMode="auto">
            <a:xfrm>
              <a:off x="7431088" y="3036888"/>
              <a:ext cx="368300" cy="309563"/>
            </a:xfrm>
            <a:custGeom>
              <a:avLst/>
              <a:gdLst/>
              <a:ahLst/>
              <a:cxnLst>
                <a:cxn ang="0">
                  <a:pos x="135" y="138"/>
                </a:cxn>
                <a:cxn ang="0">
                  <a:pos x="114" y="14"/>
                </a:cxn>
                <a:cxn ang="0">
                  <a:pos x="239" y="64"/>
                </a:cxn>
                <a:cxn ang="0">
                  <a:pos x="336" y="0"/>
                </a:cxn>
                <a:cxn ang="0">
                  <a:pos x="339" y="108"/>
                </a:cxn>
                <a:cxn ang="0">
                  <a:pos x="464" y="174"/>
                </a:cxn>
                <a:cxn ang="0">
                  <a:pos x="307" y="226"/>
                </a:cxn>
                <a:cxn ang="0">
                  <a:pos x="317" y="390"/>
                </a:cxn>
                <a:cxn ang="0">
                  <a:pos x="207" y="302"/>
                </a:cxn>
                <a:cxn ang="0">
                  <a:pos x="95" y="337"/>
                </a:cxn>
                <a:cxn ang="0">
                  <a:pos x="99" y="238"/>
                </a:cxn>
                <a:cxn ang="0">
                  <a:pos x="0" y="170"/>
                </a:cxn>
                <a:cxn ang="0">
                  <a:pos x="135" y="138"/>
                </a:cxn>
                <a:cxn ang="0">
                  <a:pos x="135" y="138"/>
                </a:cxn>
              </a:cxnLst>
              <a:rect l="0" t="0" r="r" b="b"/>
              <a:pathLst>
                <a:path w="464" h="390">
                  <a:moveTo>
                    <a:pt x="135" y="138"/>
                  </a:moveTo>
                  <a:lnTo>
                    <a:pt x="114" y="14"/>
                  </a:lnTo>
                  <a:lnTo>
                    <a:pt x="239" y="64"/>
                  </a:lnTo>
                  <a:lnTo>
                    <a:pt x="336" y="0"/>
                  </a:lnTo>
                  <a:lnTo>
                    <a:pt x="339" y="108"/>
                  </a:lnTo>
                  <a:lnTo>
                    <a:pt x="464" y="174"/>
                  </a:lnTo>
                  <a:lnTo>
                    <a:pt x="307" y="226"/>
                  </a:lnTo>
                  <a:lnTo>
                    <a:pt x="317" y="390"/>
                  </a:lnTo>
                  <a:lnTo>
                    <a:pt x="207" y="302"/>
                  </a:lnTo>
                  <a:lnTo>
                    <a:pt x="95" y="337"/>
                  </a:lnTo>
                  <a:lnTo>
                    <a:pt x="99" y="238"/>
                  </a:lnTo>
                  <a:lnTo>
                    <a:pt x="0" y="170"/>
                  </a:lnTo>
                  <a:lnTo>
                    <a:pt x="135" y="138"/>
                  </a:lnTo>
                  <a:lnTo>
                    <a:pt x="135" y="138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4" name="Freeform 12"/>
            <p:cNvSpPr>
              <a:spLocks/>
            </p:cNvSpPr>
            <p:nvPr/>
          </p:nvSpPr>
          <p:spPr bwMode="auto">
            <a:xfrm>
              <a:off x="7839075" y="3498850"/>
              <a:ext cx="303213" cy="274638"/>
            </a:xfrm>
            <a:custGeom>
              <a:avLst/>
              <a:gdLst/>
              <a:ahLst/>
              <a:cxnLst>
                <a:cxn ang="0">
                  <a:pos x="0" y="151"/>
                </a:cxn>
                <a:cxn ang="0">
                  <a:pos x="126" y="115"/>
                </a:cxn>
                <a:cxn ang="0">
                  <a:pos x="169" y="0"/>
                </a:cxn>
                <a:cxn ang="0">
                  <a:pos x="246" y="131"/>
                </a:cxn>
                <a:cxn ang="0">
                  <a:pos x="349" y="122"/>
                </a:cxn>
                <a:cxn ang="0">
                  <a:pos x="326" y="206"/>
                </a:cxn>
                <a:cxn ang="0">
                  <a:pos x="381" y="346"/>
                </a:cxn>
                <a:cxn ang="0">
                  <a:pos x="194" y="266"/>
                </a:cxn>
                <a:cxn ang="0">
                  <a:pos x="90" y="328"/>
                </a:cxn>
                <a:cxn ang="0">
                  <a:pos x="95" y="223"/>
                </a:cxn>
                <a:cxn ang="0">
                  <a:pos x="0" y="151"/>
                </a:cxn>
                <a:cxn ang="0">
                  <a:pos x="0" y="151"/>
                </a:cxn>
              </a:cxnLst>
              <a:rect l="0" t="0" r="r" b="b"/>
              <a:pathLst>
                <a:path w="381" h="346">
                  <a:moveTo>
                    <a:pt x="0" y="151"/>
                  </a:moveTo>
                  <a:lnTo>
                    <a:pt x="126" y="115"/>
                  </a:lnTo>
                  <a:lnTo>
                    <a:pt x="169" y="0"/>
                  </a:lnTo>
                  <a:lnTo>
                    <a:pt x="246" y="131"/>
                  </a:lnTo>
                  <a:lnTo>
                    <a:pt x="349" y="122"/>
                  </a:lnTo>
                  <a:lnTo>
                    <a:pt x="326" y="206"/>
                  </a:lnTo>
                  <a:lnTo>
                    <a:pt x="381" y="346"/>
                  </a:lnTo>
                  <a:lnTo>
                    <a:pt x="194" y="266"/>
                  </a:lnTo>
                  <a:lnTo>
                    <a:pt x="90" y="328"/>
                  </a:lnTo>
                  <a:lnTo>
                    <a:pt x="95" y="223"/>
                  </a:lnTo>
                  <a:lnTo>
                    <a:pt x="0" y="151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FFFF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5" name="Freeform 13"/>
            <p:cNvSpPr>
              <a:spLocks/>
            </p:cNvSpPr>
            <p:nvPr/>
          </p:nvSpPr>
          <p:spPr bwMode="auto">
            <a:xfrm>
              <a:off x="7942263" y="3751263"/>
              <a:ext cx="119063" cy="520700"/>
            </a:xfrm>
            <a:custGeom>
              <a:avLst/>
              <a:gdLst/>
              <a:ahLst/>
              <a:cxnLst>
                <a:cxn ang="0">
                  <a:pos x="32" y="34"/>
                </a:cxn>
                <a:cxn ang="0">
                  <a:pos x="36" y="47"/>
                </a:cxn>
                <a:cxn ang="0">
                  <a:pos x="40" y="62"/>
                </a:cxn>
                <a:cxn ang="0">
                  <a:pos x="44" y="81"/>
                </a:cxn>
                <a:cxn ang="0">
                  <a:pos x="47" y="101"/>
                </a:cxn>
                <a:cxn ang="0">
                  <a:pos x="51" y="125"/>
                </a:cxn>
                <a:cxn ang="0">
                  <a:pos x="55" y="151"/>
                </a:cxn>
                <a:cxn ang="0">
                  <a:pos x="58" y="181"/>
                </a:cxn>
                <a:cxn ang="0">
                  <a:pos x="61" y="212"/>
                </a:cxn>
                <a:cxn ang="0">
                  <a:pos x="64" y="245"/>
                </a:cxn>
                <a:cxn ang="0">
                  <a:pos x="64" y="280"/>
                </a:cxn>
                <a:cxn ang="0">
                  <a:pos x="65" y="318"/>
                </a:cxn>
                <a:cxn ang="0">
                  <a:pos x="63" y="355"/>
                </a:cxn>
                <a:cxn ang="0">
                  <a:pos x="60" y="396"/>
                </a:cxn>
                <a:cxn ang="0">
                  <a:pos x="56" y="436"/>
                </a:cxn>
                <a:cxn ang="0">
                  <a:pos x="50" y="477"/>
                </a:cxn>
                <a:cxn ang="0">
                  <a:pos x="41" y="519"/>
                </a:cxn>
                <a:cxn ang="0">
                  <a:pos x="29" y="562"/>
                </a:cxn>
                <a:cxn ang="0">
                  <a:pos x="16" y="605"/>
                </a:cxn>
                <a:cxn ang="0">
                  <a:pos x="0" y="648"/>
                </a:cxn>
                <a:cxn ang="0">
                  <a:pos x="93" y="650"/>
                </a:cxn>
                <a:cxn ang="0">
                  <a:pos x="98" y="633"/>
                </a:cxn>
                <a:cxn ang="0">
                  <a:pos x="103" y="618"/>
                </a:cxn>
                <a:cxn ang="0">
                  <a:pos x="108" y="599"/>
                </a:cxn>
                <a:cxn ang="0">
                  <a:pos x="114" y="576"/>
                </a:cxn>
                <a:cxn ang="0">
                  <a:pos x="119" y="550"/>
                </a:cxn>
                <a:cxn ang="0">
                  <a:pos x="125" y="522"/>
                </a:cxn>
                <a:cxn ang="0">
                  <a:pos x="130" y="490"/>
                </a:cxn>
                <a:cxn ang="0">
                  <a:pos x="137" y="458"/>
                </a:cxn>
                <a:cxn ang="0">
                  <a:pos x="142" y="422"/>
                </a:cxn>
                <a:cxn ang="0">
                  <a:pos x="146" y="385"/>
                </a:cxn>
                <a:cxn ang="0">
                  <a:pos x="148" y="346"/>
                </a:cxn>
                <a:cxn ang="0">
                  <a:pos x="150" y="306"/>
                </a:cxn>
                <a:cxn ang="0">
                  <a:pos x="150" y="265"/>
                </a:cxn>
                <a:cxn ang="0">
                  <a:pos x="149" y="225"/>
                </a:cxn>
                <a:cxn ang="0">
                  <a:pos x="145" y="182"/>
                </a:cxn>
                <a:cxn ang="0">
                  <a:pos x="139" y="141"/>
                </a:cxn>
                <a:cxn ang="0">
                  <a:pos x="131" y="100"/>
                </a:cxn>
                <a:cxn ang="0">
                  <a:pos x="120" y="60"/>
                </a:cxn>
                <a:cxn ang="0">
                  <a:pos x="107" y="20"/>
                </a:cxn>
                <a:cxn ang="0">
                  <a:pos x="95" y="1"/>
                </a:cxn>
                <a:cxn ang="0">
                  <a:pos x="79" y="0"/>
                </a:cxn>
                <a:cxn ang="0">
                  <a:pos x="62" y="7"/>
                </a:cxn>
                <a:cxn ang="0">
                  <a:pos x="44" y="16"/>
                </a:cxn>
                <a:cxn ang="0">
                  <a:pos x="32" y="25"/>
                </a:cxn>
                <a:cxn ang="0">
                  <a:pos x="31" y="27"/>
                </a:cxn>
              </a:cxnLst>
              <a:rect l="0" t="0" r="r" b="b"/>
              <a:pathLst>
                <a:path w="151" h="655">
                  <a:moveTo>
                    <a:pt x="31" y="27"/>
                  </a:moveTo>
                  <a:lnTo>
                    <a:pt x="31" y="30"/>
                  </a:lnTo>
                  <a:lnTo>
                    <a:pt x="32" y="34"/>
                  </a:lnTo>
                  <a:lnTo>
                    <a:pt x="34" y="40"/>
                  </a:lnTo>
                  <a:lnTo>
                    <a:pt x="34" y="43"/>
                  </a:lnTo>
                  <a:lnTo>
                    <a:pt x="36" y="47"/>
                  </a:lnTo>
                  <a:lnTo>
                    <a:pt x="37" y="52"/>
                  </a:lnTo>
                  <a:lnTo>
                    <a:pt x="39" y="57"/>
                  </a:lnTo>
                  <a:lnTo>
                    <a:pt x="40" y="62"/>
                  </a:lnTo>
                  <a:lnTo>
                    <a:pt x="41" y="68"/>
                  </a:lnTo>
                  <a:lnTo>
                    <a:pt x="42" y="74"/>
                  </a:lnTo>
                  <a:lnTo>
                    <a:pt x="44" y="81"/>
                  </a:lnTo>
                  <a:lnTo>
                    <a:pt x="45" y="86"/>
                  </a:lnTo>
                  <a:lnTo>
                    <a:pt x="47" y="94"/>
                  </a:lnTo>
                  <a:lnTo>
                    <a:pt x="47" y="101"/>
                  </a:lnTo>
                  <a:lnTo>
                    <a:pt x="49" y="109"/>
                  </a:lnTo>
                  <a:lnTo>
                    <a:pt x="50" y="116"/>
                  </a:lnTo>
                  <a:lnTo>
                    <a:pt x="51" y="125"/>
                  </a:lnTo>
                  <a:lnTo>
                    <a:pt x="53" y="133"/>
                  </a:lnTo>
                  <a:lnTo>
                    <a:pt x="54" y="142"/>
                  </a:lnTo>
                  <a:lnTo>
                    <a:pt x="55" y="151"/>
                  </a:lnTo>
                  <a:lnTo>
                    <a:pt x="56" y="161"/>
                  </a:lnTo>
                  <a:lnTo>
                    <a:pt x="57" y="170"/>
                  </a:lnTo>
                  <a:lnTo>
                    <a:pt x="58" y="181"/>
                  </a:lnTo>
                  <a:lnTo>
                    <a:pt x="59" y="191"/>
                  </a:lnTo>
                  <a:lnTo>
                    <a:pt x="60" y="202"/>
                  </a:lnTo>
                  <a:lnTo>
                    <a:pt x="61" y="212"/>
                  </a:lnTo>
                  <a:lnTo>
                    <a:pt x="63" y="224"/>
                  </a:lnTo>
                  <a:lnTo>
                    <a:pt x="63" y="234"/>
                  </a:lnTo>
                  <a:lnTo>
                    <a:pt x="64" y="245"/>
                  </a:lnTo>
                  <a:lnTo>
                    <a:pt x="64" y="256"/>
                  </a:lnTo>
                  <a:lnTo>
                    <a:pt x="64" y="269"/>
                  </a:lnTo>
                  <a:lnTo>
                    <a:pt x="64" y="280"/>
                  </a:lnTo>
                  <a:lnTo>
                    <a:pt x="64" y="293"/>
                  </a:lnTo>
                  <a:lnTo>
                    <a:pt x="64" y="305"/>
                  </a:lnTo>
                  <a:lnTo>
                    <a:pt x="65" y="318"/>
                  </a:lnTo>
                  <a:lnTo>
                    <a:pt x="64" y="330"/>
                  </a:lnTo>
                  <a:lnTo>
                    <a:pt x="64" y="343"/>
                  </a:lnTo>
                  <a:lnTo>
                    <a:pt x="63" y="355"/>
                  </a:lnTo>
                  <a:lnTo>
                    <a:pt x="63" y="370"/>
                  </a:lnTo>
                  <a:lnTo>
                    <a:pt x="61" y="382"/>
                  </a:lnTo>
                  <a:lnTo>
                    <a:pt x="60" y="396"/>
                  </a:lnTo>
                  <a:lnTo>
                    <a:pt x="59" y="408"/>
                  </a:lnTo>
                  <a:lnTo>
                    <a:pt x="58" y="422"/>
                  </a:lnTo>
                  <a:lnTo>
                    <a:pt x="56" y="436"/>
                  </a:lnTo>
                  <a:lnTo>
                    <a:pt x="53" y="449"/>
                  </a:lnTo>
                  <a:lnTo>
                    <a:pt x="51" y="463"/>
                  </a:lnTo>
                  <a:lnTo>
                    <a:pt x="50" y="477"/>
                  </a:lnTo>
                  <a:lnTo>
                    <a:pt x="47" y="490"/>
                  </a:lnTo>
                  <a:lnTo>
                    <a:pt x="44" y="505"/>
                  </a:lnTo>
                  <a:lnTo>
                    <a:pt x="41" y="519"/>
                  </a:lnTo>
                  <a:lnTo>
                    <a:pt x="38" y="534"/>
                  </a:lnTo>
                  <a:lnTo>
                    <a:pt x="33" y="547"/>
                  </a:lnTo>
                  <a:lnTo>
                    <a:pt x="29" y="562"/>
                  </a:lnTo>
                  <a:lnTo>
                    <a:pt x="25" y="576"/>
                  </a:lnTo>
                  <a:lnTo>
                    <a:pt x="21" y="590"/>
                  </a:lnTo>
                  <a:lnTo>
                    <a:pt x="16" y="605"/>
                  </a:lnTo>
                  <a:lnTo>
                    <a:pt x="11" y="619"/>
                  </a:lnTo>
                  <a:lnTo>
                    <a:pt x="6" y="634"/>
                  </a:lnTo>
                  <a:lnTo>
                    <a:pt x="0" y="648"/>
                  </a:lnTo>
                  <a:lnTo>
                    <a:pt x="92" y="655"/>
                  </a:lnTo>
                  <a:lnTo>
                    <a:pt x="92" y="653"/>
                  </a:lnTo>
                  <a:lnTo>
                    <a:pt x="93" y="650"/>
                  </a:lnTo>
                  <a:lnTo>
                    <a:pt x="95" y="645"/>
                  </a:lnTo>
                  <a:lnTo>
                    <a:pt x="97" y="638"/>
                  </a:lnTo>
                  <a:lnTo>
                    <a:pt x="98" y="633"/>
                  </a:lnTo>
                  <a:lnTo>
                    <a:pt x="99" y="629"/>
                  </a:lnTo>
                  <a:lnTo>
                    <a:pt x="100" y="622"/>
                  </a:lnTo>
                  <a:lnTo>
                    <a:pt x="103" y="618"/>
                  </a:lnTo>
                  <a:lnTo>
                    <a:pt x="104" y="611"/>
                  </a:lnTo>
                  <a:lnTo>
                    <a:pt x="106" y="606"/>
                  </a:lnTo>
                  <a:lnTo>
                    <a:pt x="108" y="599"/>
                  </a:lnTo>
                  <a:lnTo>
                    <a:pt x="110" y="593"/>
                  </a:lnTo>
                  <a:lnTo>
                    <a:pt x="112" y="584"/>
                  </a:lnTo>
                  <a:lnTo>
                    <a:pt x="114" y="576"/>
                  </a:lnTo>
                  <a:lnTo>
                    <a:pt x="115" y="568"/>
                  </a:lnTo>
                  <a:lnTo>
                    <a:pt x="117" y="560"/>
                  </a:lnTo>
                  <a:lnTo>
                    <a:pt x="119" y="550"/>
                  </a:lnTo>
                  <a:lnTo>
                    <a:pt x="120" y="541"/>
                  </a:lnTo>
                  <a:lnTo>
                    <a:pt x="123" y="532"/>
                  </a:lnTo>
                  <a:lnTo>
                    <a:pt x="125" y="522"/>
                  </a:lnTo>
                  <a:lnTo>
                    <a:pt x="127" y="511"/>
                  </a:lnTo>
                  <a:lnTo>
                    <a:pt x="128" y="501"/>
                  </a:lnTo>
                  <a:lnTo>
                    <a:pt x="130" y="490"/>
                  </a:lnTo>
                  <a:lnTo>
                    <a:pt x="132" y="479"/>
                  </a:lnTo>
                  <a:lnTo>
                    <a:pt x="134" y="469"/>
                  </a:lnTo>
                  <a:lnTo>
                    <a:pt x="137" y="458"/>
                  </a:lnTo>
                  <a:lnTo>
                    <a:pt x="139" y="446"/>
                  </a:lnTo>
                  <a:lnTo>
                    <a:pt x="141" y="435"/>
                  </a:lnTo>
                  <a:lnTo>
                    <a:pt x="142" y="422"/>
                  </a:lnTo>
                  <a:lnTo>
                    <a:pt x="143" y="410"/>
                  </a:lnTo>
                  <a:lnTo>
                    <a:pt x="144" y="398"/>
                  </a:lnTo>
                  <a:lnTo>
                    <a:pt x="146" y="385"/>
                  </a:lnTo>
                  <a:lnTo>
                    <a:pt x="146" y="372"/>
                  </a:lnTo>
                  <a:lnTo>
                    <a:pt x="147" y="359"/>
                  </a:lnTo>
                  <a:lnTo>
                    <a:pt x="148" y="346"/>
                  </a:lnTo>
                  <a:lnTo>
                    <a:pt x="149" y="334"/>
                  </a:lnTo>
                  <a:lnTo>
                    <a:pt x="149" y="319"/>
                  </a:lnTo>
                  <a:lnTo>
                    <a:pt x="150" y="306"/>
                  </a:lnTo>
                  <a:lnTo>
                    <a:pt x="150" y="292"/>
                  </a:lnTo>
                  <a:lnTo>
                    <a:pt x="151" y="279"/>
                  </a:lnTo>
                  <a:lnTo>
                    <a:pt x="150" y="265"/>
                  </a:lnTo>
                  <a:lnTo>
                    <a:pt x="150" y="252"/>
                  </a:lnTo>
                  <a:lnTo>
                    <a:pt x="149" y="238"/>
                  </a:lnTo>
                  <a:lnTo>
                    <a:pt x="149" y="225"/>
                  </a:lnTo>
                  <a:lnTo>
                    <a:pt x="148" y="210"/>
                  </a:lnTo>
                  <a:lnTo>
                    <a:pt x="146" y="197"/>
                  </a:lnTo>
                  <a:lnTo>
                    <a:pt x="145" y="182"/>
                  </a:lnTo>
                  <a:lnTo>
                    <a:pt x="144" y="169"/>
                  </a:lnTo>
                  <a:lnTo>
                    <a:pt x="142" y="154"/>
                  </a:lnTo>
                  <a:lnTo>
                    <a:pt x="139" y="141"/>
                  </a:lnTo>
                  <a:lnTo>
                    <a:pt x="137" y="128"/>
                  </a:lnTo>
                  <a:lnTo>
                    <a:pt x="134" y="114"/>
                  </a:lnTo>
                  <a:lnTo>
                    <a:pt x="131" y="100"/>
                  </a:lnTo>
                  <a:lnTo>
                    <a:pt x="128" y="87"/>
                  </a:lnTo>
                  <a:lnTo>
                    <a:pt x="124" y="73"/>
                  </a:lnTo>
                  <a:lnTo>
                    <a:pt x="120" y="60"/>
                  </a:lnTo>
                  <a:lnTo>
                    <a:pt x="116" y="46"/>
                  </a:lnTo>
                  <a:lnTo>
                    <a:pt x="112" y="34"/>
                  </a:lnTo>
                  <a:lnTo>
                    <a:pt x="107" y="20"/>
                  </a:lnTo>
                  <a:lnTo>
                    <a:pt x="103" y="9"/>
                  </a:lnTo>
                  <a:lnTo>
                    <a:pt x="99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5" y="0"/>
                  </a:lnTo>
                  <a:lnTo>
                    <a:pt x="79" y="0"/>
                  </a:lnTo>
                  <a:lnTo>
                    <a:pt x="74" y="2"/>
                  </a:lnTo>
                  <a:lnTo>
                    <a:pt x="67" y="4"/>
                  </a:lnTo>
                  <a:lnTo>
                    <a:pt x="62" y="7"/>
                  </a:lnTo>
                  <a:lnTo>
                    <a:pt x="55" y="10"/>
                  </a:lnTo>
                  <a:lnTo>
                    <a:pt x="50" y="13"/>
                  </a:lnTo>
                  <a:lnTo>
                    <a:pt x="44" y="16"/>
                  </a:lnTo>
                  <a:lnTo>
                    <a:pt x="40" y="19"/>
                  </a:lnTo>
                  <a:lnTo>
                    <a:pt x="36" y="21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1" y="2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7054850" y="3752850"/>
              <a:ext cx="665163" cy="530225"/>
            </a:xfrm>
            <a:custGeom>
              <a:avLst/>
              <a:gdLst/>
              <a:ahLst/>
              <a:cxnLst>
                <a:cxn ang="0">
                  <a:pos x="11" y="101"/>
                </a:cxn>
                <a:cxn ang="0">
                  <a:pos x="32" y="89"/>
                </a:cxn>
                <a:cxn ang="0">
                  <a:pos x="60" y="75"/>
                </a:cxn>
                <a:cxn ang="0">
                  <a:pos x="96" y="59"/>
                </a:cxn>
                <a:cxn ang="0">
                  <a:pos x="138" y="42"/>
                </a:cxn>
                <a:cxn ang="0">
                  <a:pos x="187" y="29"/>
                </a:cxn>
                <a:cxn ang="0">
                  <a:pos x="239" y="14"/>
                </a:cxn>
                <a:cxn ang="0">
                  <a:pos x="297" y="4"/>
                </a:cxn>
                <a:cxn ang="0">
                  <a:pos x="357" y="1"/>
                </a:cxn>
                <a:cxn ang="0">
                  <a:pos x="420" y="3"/>
                </a:cxn>
                <a:cxn ang="0">
                  <a:pos x="484" y="13"/>
                </a:cxn>
                <a:cxn ang="0">
                  <a:pos x="550" y="33"/>
                </a:cxn>
                <a:cxn ang="0">
                  <a:pos x="612" y="62"/>
                </a:cxn>
                <a:cxn ang="0">
                  <a:pos x="665" y="98"/>
                </a:cxn>
                <a:cxn ang="0">
                  <a:pos x="709" y="142"/>
                </a:cxn>
                <a:cxn ang="0">
                  <a:pos x="745" y="190"/>
                </a:cxn>
                <a:cxn ang="0">
                  <a:pos x="774" y="243"/>
                </a:cxn>
                <a:cxn ang="0">
                  <a:pos x="796" y="299"/>
                </a:cxn>
                <a:cxn ang="0">
                  <a:pos x="813" y="356"/>
                </a:cxn>
                <a:cxn ang="0">
                  <a:pos x="824" y="411"/>
                </a:cxn>
                <a:cxn ang="0">
                  <a:pos x="832" y="468"/>
                </a:cxn>
                <a:cxn ang="0">
                  <a:pos x="836" y="520"/>
                </a:cxn>
                <a:cxn ang="0">
                  <a:pos x="836" y="570"/>
                </a:cxn>
                <a:cxn ang="0">
                  <a:pos x="835" y="615"/>
                </a:cxn>
                <a:cxn ang="0">
                  <a:pos x="834" y="654"/>
                </a:cxn>
                <a:cxn ang="0">
                  <a:pos x="804" y="656"/>
                </a:cxn>
                <a:cxn ang="0">
                  <a:pos x="771" y="662"/>
                </a:cxn>
                <a:cxn ang="0">
                  <a:pos x="753" y="666"/>
                </a:cxn>
                <a:cxn ang="0">
                  <a:pos x="754" y="645"/>
                </a:cxn>
                <a:cxn ang="0">
                  <a:pos x="757" y="620"/>
                </a:cxn>
                <a:cxn ang="0">
                  <a:pos x="759" y="587"/>
                </a:cxn>
                <a:cxn ang="0">
                  <a:pos x="759" y="547"/>
                </a:cxn>
                <a:cxn ang="0">
                  <a:pos x="758" y="504"/>
                </a:cxn>
                <a:cxn ang="0">
                  <a:pos x="753" y="456"/>
                </a:cxn>
                <a:cxn ang="0">
                  <a:pos x="745" y="405"/>
                </a:cxn>
                <a:cxn ang="0">
                  <a:pos x="731" y="351"/>
                </a:cxn>
                <a:cxn ang="0">
                  <a:pos x="712" y="300"/>
                </a:cxn>
                <a:cxn ang="0">
                  <a:pos x="687" y="249"/>
                </a:cxn>
                <a:cxn ang="0">
                  <a:pos x="655" y="202"/>
                </a:cxn>
                <a:cxn ang="0">
                  <a:pos x="613" y="157"/>
                </a:cxn>
                <a:cxn ang="0">
                  <a:pos x="566" y="123"/>
                </a:cxn>
                <a:cxn ang="0">
                  <a:pos x="513" y="98"/>
                </a:cxn>
                <a:cxn ang="0">
                  <a:pos x="460" y="85"/>
                </a:cxn>
                <a:cxn ang="0">
                  <a:pos x="403" y="78"/>
                </a:cxn>
                <a:cxn ang="0">
                  <a:pos x="347" y="79"/>
                </a:cxn>
                <a:cxn ang="0">
                  <a:pos x="293" y="87"/>
                </a:cxn>
                <a:cxn ang="0">
                  <a:pos x="240" y="98"/>
                </a:cxn>
                <a:cxn ang="0">
                  <a:pos x="192" y="112"/>
                </a:cxn>
                <a:cxn ang="0">
                  <a:pos x="148" y="129"/>
                </a:cxn>
                <a:cxn ang="0">
                  <a:pos x="111" y="145"/>
                </a:cxn>
                <a:cxn ang="0">
                  <a:pos x="83" y="163"/>
                </a:cxn>
                <a:cxn ang="0">
                  <a:pos x="61" y="178"/>
                </a:cxn>
                <a:cxn ang="0">
                  <a:pos x="39" y="184"/>
                </a:cxn>
                <a:cxn ang="0">
                  <a:pos x="17" y="152"/>
                </a:cxn>
                <a:cxn ang="0">
                  <a:pos x="5" y="125"/>
                </a:cxn>
                <a:cxn ang="0">
                  <a:pos x="0" y="109"/>
                </a:cxn>
              </a:cxnLst>
              <a:rect l="0" t="0" r="r" b="b"/>
              <a:pathLst>
                <a:path w="837" h="668">
                  <a:moveTo>
                    <a:pt x="0" y="109"/>
                  </a:moveTo>
                  <a:lnTo>
                    <a:pt x="0" y="108"/>
                  </a:lnTo>
                  <a:lnTo>
                    <a:pt x="2" y="107"/>
                  </a:lnTo>
                  <a:lnTo>
                    <a:pt x="6" y="103"/>
                  </a:lnTo>
                  <a:lnTo>
                    <a:pt x="11" y="101"/>
                  </a:lnTo>
                  <a:lnTo>
                    <a:pt x="14" y="99"/>
                  </a:lnTo>
                  <a:lnTo>
                    <a:pt x="17" y="96"/>
                  </a:lnTo>
                  <a:lnTo>
                    <a:pt x="22" y="94"/>
                  </a:lnTo>
                  <a:lnTo>
                    <a:pt x="27" y="93"/>
                  </a:lnTo>
                  <a:lnTo>
                    <a:pt x="32" y="89"/>
                  </a:lnTo>
                  <a:lnTo>
                    <a:pt x="36" y="87"/>
                  </a:lnTo>
                  <a:lnTo>
                    <a:pt x="42" y="84"/>
                  </a:lnTo>
                  <a:lnTo>
                    <a:pt x="48" y="82"/>
                  </a:lnTo>
                  <a:lnTo>
                    <a:pt x="53" y="78"/>
                  </a:lnTo>
                  <a:lnTo>
                    <a:pt x="60" y="75"/>
                  </a:lnTo>
                  <a:lnTo>
                    <a:pt x="67" y="71"/>
                  </a:lnTo>
                  <a:lnTo>
                    <a:pt x="74" y="69"/>
                  </a:lnTo>
                  <a:lnTo>
                    <a:pt x="80" y="65"/>
                  </a:lnTo>
                  <a:lnTo>
                    <a:pt x="88" y="63"/>
                  </a:lnTo>
                  <a:lnTo>
                    <a:pt x="96" y="59"/>
                  </a:lnTo>
                  <a:lnTo>
                    <a:pt x="104" y="57"/>
                  </a:lnTo>
                  <a:lnTo>
                    <a:pt x="111" y="52"/>
                  </a:lnTo>
                  <a:lnTo>
                    <a:pt x="120" y="49"/>
                  </a:lnTo>
                  <a:lnTo>
                    <a:pt x="128" y="46"/>
                  </a:lnTo>
                  <a:lnTo>
                    <a:pt x="138" y="42"/>
                  </a:lnTo>
                  <a:lnTo>
                    <a:pt x="147" y="39"/>
                  </a:lnTo>
                  <a:lnTo>
                    <a:pt x="157" y="36"/>
                  </a:lnTo>
                  <a:lnTo>
                    <a:pt x="166" y="34"/>
                  </a:lnTo>
                  <a:lnTo>
                    <a:pt x="177" y="32"/>
                  </a:lnTo>
                  <a:lnTo>
                    <a:pt x="187" y="29"/>
                  </a:lnTo>
                  <a:lnTo>
                    <a:pt x="196" y="25"/>
                  </a:lnTo>
                  <a:lnTo>
                    <a:pt x="206" y="22"/>
                  </a:lnTo>
                  <a:lnTo>
                    <a:pt x="217" y="20"/>
                  </a:lnTo>
                  <a:lnTo>
                    <a:pt x="228" y="17"/>
                  </a:lnTo>
                  <a:lnTo>
                    <a:pt x="239" y="14"/>
                  </a:lnTo>
                  <a:lnTo>
                    <a:pt x="250" y="12"/>
                  </a:lnTo>
                  <a:lnTo>
                    <a:pt x="262" y="11"/>
                  </a:lnTo>
                  <a:lnTo>
                    <a:pt x="273" y="8"/>
                  </a:lnTo>
                  <a:lnTo>
                    <a:pt x="284" y="6"/>
                  </a:lnTo>
                  <a:lnTo>
                    <a:pt x="297" y="4"/>
                  </a:lnTo>
                  <a:lnTo>
                    <a:pt x="308" y="4"/>
                  </a:lnTo>
                  <a:lnTo>
                    <a:pt x="321" y="2"/>
                  </a:lnTo>
                  <a:lnTo>
                    <a:pt x="332" y="1"/>
                  </a:lnTo>
                  <a:lnTo>
                    <a:pt x="344" y="1"/>
                  </a:lnTo>
                  <a:lnTo>
                    <a:pt x="357" y="1"/>
                  </a:lnTo>
                  <a:lnTo>
                    <a:pt x="369" y="0"/>
                  </a:lnTo>
                  <a:lnTo>
                    <a:pt x="381" y="0"/>
                  </a:lnTo>
                  <a:lnTo>
                    <a:pt x="394" y="1"/>
                  </a:lnTo>
                  <a:lnTo>
                    <a:pt x="406" y="2"/>
                  </a:lnTo>
                  <a:lnTo>
                    <a:pt x="420" y="3"/>
                  </a:lnTo>
                  <a:lnTo>
                    <a:pt x="432" y="4"/>
                  </a:lnTo>
                  <a:lnTo>
                    <a:pt x="445" y="6"/>
                  </a:lnTo>
                  <a:lnTo>
                    <a:pt x="459" y="8"/>
                  </a:lnTo>
                  <a:lnTo>
                    <a:pt x="471" y="11"/>
                  </a:lnTo>
                  <a:lnTo>
                    <a:pt x="484" y="13"/>
                  </a:lnTo>
                  <a:lnTo>
                    <a:pt x="498" y="16"/>
                  </a:lnTo>
                  <a:lnTo>
                    <a:pt x="511" y="21"/>
                  </a:lnTo>
                  <a:lnTo>
                    <a:pt x="524" y="24"/>
                  </a:lnTo>
                  <a:lnTo>
                    <a:pt x="537" y="29"/>
                  </a:lnTo>
                  <a:lnTo>
                    <a:pt x="550" y="33"/>
                  </a:lnTo>
                  <a:lnTo>
                    <a:pt x="564" y="39"/>
                  </a:lnTo>
                  <a:lnTo>
                    <a:pt x="576" y="43"/>
                  </a:lnTo>
                  <a:lnTo>
                    <a:pt x="588" y="49"/>
                  </a:lnTo>
                  <a:lnTo>
                    <a:pt x="600" y="55"/>
                  </a:lnTo>
                  <a:lnTo>
                    <a:pt x="612" y="62"/>
                  </a:lnTo>
                  <a:lnTo>
                    <a:pt x="623" y="68"/>
                  </a:lnTo>
                  <a:lnTo>
                    <a:pt x="634" y="75"/>
                  </a:lnTo>
                  <a:lnTo>
                    <a:pt x="644" y="82"/>
                  </a:lnTo>
                  <a:lnTo>
                    <a:pt x="656" y="91"/>
                  </a:lnTo>
                  <a:lnTo>
                    <a:pt x="665" y="98"/>
                  </a:lnTo>
                  <a:lnTo>
                    <a:pt x="674" y="107"/>
                  </a:lnTo>
                  <a:lnTo>
                    <a:pt x="682" y="114"/>
                  </a:lnTo>
                  <a:lnTo>
                    <a:pt x="693" y="124"/>
                  </a:lnTo>
                  <a:lnTo>
                    <a:pt x="700" y="132"/>
                  </a:lnTo>
                  <a:lnTo>
                    <a:pt x="709" y="142"/>
                  </a:lnTo>
                  <a:lnTo>
                    <a:pt x="717" y="151"/>
                  </a:lnTo>
                  <a:lnTo>
                    <a:pt x="725" y="161"/>
                  </a:lnTo>
                  <a:lnTo>
                    <a:pt x="732" y="171"/>
                  </a:lnTo>
                  <a:lnTo>
                    <a:pt x="739" y="180"/>
                  </a:lnTo>
                  <a:lnTo>
                    <a:pt x="745" y="190"/>
                  </a:lnTo>
                  <a:lnTo>
                    <a:pt x="751" y="200"/>
                  </a:lnTo>
                  <a:lnTo>
                    <a:pt x="757" y="210"/>
                  </a:lnTo>
                  <a:lnTo>
                    <a:pt x="764" y="221"/>
                  </a:lnTo>
                  <a:lnTo>
                    <a:pt x="769" y="231"/>
                  </a:lnTo>
                  <a:lnTo>
                    <a:pt x="774" y="243"/>
                  </a:lnTo>
                  <a:lnTo>
                    <a:pt x="778" y="253"/>
                  </a:lnTo>
                  <a:lnTo>
                    <a:pt x="783" y="265"/>
                  </a:lnTo>
                  <a:lnTo>
                    <a:pt x="789" y="275"/>
                  </a:lnTo>
                  <a:lnTo>
                    <a:pt x="793" y="288"/>
                  </a:lnTo>
                  <a:lnTo>
                    <a:pt x="796" y="299"/>
                  </a:lnTo>
                  <a:lnTo>
                    <a:pt x="800" y="309"/>
                  </a:lnTo>
                  <a:lnTo>
                    <a:pt x="804" y="320"/>
                  </a:lnTo>
                  <a:lnTo>
                    <a:pt x="808" y="333"/>
                  </a:lnTo>
                  <a:lnTo>
                    <a:pt x="810" y="344"/>
                  </a:lnTo>
                  <a:lnTo>
                    <a:pt x="813" y="356"/>
                  </a:lnTo>
                  <a:lnTo>
                    <a:pt x="815" y="367"/>
                  </a:lnTo>
                  <a:lnTo>
                    <a:pt x="818" y="377"/>
                  </a:lnTo>
                  <a:lnTo>
                    <a:pt x="821" y="389"/>
                  </a:lnTo>
                  <a:lnTo>
                    <a:pt x="823" y="400"/>
                  </a:lnTo>
                  <a:lnTo>
                    <a:pt x="824" y="411"/>
                  </a:lnTo>
                  <a:lnTo>
                    <a:pt x="827" y="423"/>
                  </a:lnTo>
                  <a:lnTo>
                    <a:pt x="828" y="434"/>
                  </a:lnTo>
                  <a:lnTo>
                    <a:pt x="829" y="445"/>
                  </a:lnTo>
                  <a:lnTo>
                    <a:pt x="831" y="456"/>
                  </a:lnTo>
                  <a:lnTo>
                    <a:pt x="832" y="468"/>
                  </a:lnTo>
                  <a:lnTo>
                    <a:pt x="833" y="478"/>
                  </a:lnTo>
                  <a:lnTo>
                    <a:pt x="834" y="490"/>
                  </a:lnTo>
                  <a:lnTo>
                    <a:pt x="835" y="500"/>
                  </a:lnTo>
                  <a:lnTo>
                    <a:pt x="836" y="511"/>
                  </a:lnTo>
                  <a:lnTo>
                    <a:pt x="836" y="520"/>
                  </a:lnTo>
                  <a:lnTo>
                    <a:pt x="836" y="531"/>
                  </a:lnTo>
                  <a:lnTo>
                    <a:pt x="836" y="540"/>
                  </a:lnTo>
                  <a:lnTo>
                    <a:pt x="836" y="551"/>
                  </a:lnTo>
                  <a:lnTo>
                    <a:pt x="836" y="561"/>
                  </a:lnTo>
                  <a:lnTo>
                    <a:pt x="836" y="570"/>
                  </a:lnTo>
                  <a:lnTo>
                    <a:pt x="836" y="579"/>
                  </a:lnTo>
                  <a:lnTo>
                    <a:pt x="837" y="590"/>
                  </a:lnTo>
                  <a:lnTo>
                    <a:pt x="836" y="598"/>
                  </a:lnTo>
                  <a:lnTo>
                    <a:pt x="836" y="607"/>
                  </a:lnTo>
                  <a:lnTo>
                    <a:pt x="835" y="615"/>
                  </a:lnTo>
                  <a:lnTo>
                    <a:pt x="835" y="624"/>
                  </a:lnTo>
                  <a:lnTo>
                    <a:pt x="835" y="632"/>
                  </a:lnTo>
                  <a:lnTo>
                    <a:pt x="835" y="640"/>
                  </a:lnTo>
                  <a:lnTo>
                    <a:pt x="834" y="647"/>
                  </a:lnTo>
                  <a:lnTo>
                    <a:pt x="834" y="654"/>
                  </a:lnTo>
                  <a:lnTo>
                    <a:pt x="828" y="654"/>
                  </a:lnTo>
                  <a:lnTo>
                    <a:pt x="824" y="654"/>
                  </a:lnTo>
                  <a:lnTo>
                    <a:pt x="816" y="654"/>
                  </a:lnTo>
                  <a:lnTo>
                    <a:pt x="811" y="654"/>
                  </a:lnTo>
                  <a:lnTo>
                    <a:pt x="804" y="656"/>
                  </a:lnTo>
                  <a:lnTo>
                    <a:pt x="798" y="658"/>
                  </a:lnTo>
                  <a:lnTo>
                    <a:pt x="791" y="658"/>
                  </a:lnTo>
                  <a:lnTo>
                    <a:pt x="784" y="660"/>
                  </a:lnTo>
                  <a:lnTo>
                    <a:pt x="777" y="661"/>
                  </a:lnTo>
                  <a:lnTo>
                    <a:pt x="771" y="662"/>
                  </a:lnTo>
                  <a:lnTo>
                    <a:pt x="766" y="663"/>
                  </a:lnTo>
                  <a:lnTo>
                    <a:pt x="761" y="665"/>
                  </a:lnTo>
                  <a:lnTo>
                    <a:pt x="754" y="666"/>
                  </a:lnTo>
                  <a:lnTo>
                    <a:pt x="753" y="668"/>
                  </a:lnTo>
                  <a:lnTo>
                    <a:pt x="753" y="666"/>
                  </a:lnTo>
                  <a:lnTo>
                    <a:pt x="753" y="664"/>
                  </a:lnTo>
                  <a:lnTo>
                    <a:pt x="753" y="659"/>
                  </a:lnTo>
                  <a:lnTo>
                    <a:pt x="754" y="653"/>
                  </a:lnTo>
                  <a:lnTo>
                    <a:pt x="754" y="649"/>
                  </a:lnTo>
                  <a:lnTo>
                    <a:pt x="754" y="645"/>
                  </a:lnTo>
                  <a:lnTo>
                    <a:pt x="755" y="640"/>
                  </a:lnTo>
                  <a:lnTo>
                    <a:pt x="756" y="636"/>
                  </a:lnTo>
                  <a:lnTo>
                    <a:pt x="756" y="631"/>
                  </a:lnTo>
                  <a:lnTo>
                    <a:pt x="757" y="626"/>
                  </a:lnTo>
                  <a:lnTo>
                    <a:pt x="757" y="620"/>
                  </a:lnTo>
                  <a:lnTo>
                    <a:pt x="758" y="615"/>
                  </a:lnTo>
                  <a:lnTo>
                    <a:pt x="758" y="608"/>
                  </a:lnTo>
                  <a:lnTo>
                    <a:pt x="758" y="601"/>
                  </a:lnTo>
                  <a:lnTo>
                    <a:pt x="758" y="594"/>
                  </a:lnTo>
                  <a:lnTo>
                    <a:pt x="759" y="587"/>
                  </a:lnTo>
                  <a:lnTo>
                    <a:pt x="759" y="579"/>
                  </a:lnTo>
                  <a:lnTo>
                    <a:pt x="759" y="572"/>
                  </a:lnTo>
                  <a:lnTo>
                    <a:pt x="759" y="565"/>
                  </a:lnTo>
                  <a:lnTo>
                    <a:pt x="760" y="557"/>
                  </a:lnTo>
                  <a:lnTo>
                    <a:pt x="759" y="547"/>
                  </a:lnTo>
                  <a:lnTo>
                    <a:pt x="759" y="539"/>
                  </a:lnTo>
                  <a:lnTo>
                    <a:pt x="759" y="530"/>
                  </a:lnTo>
                  <a:lnTo>
                    <a:pt x="759" y="523"/>
                  </a:lnTo>
                  <a:lnTo>
                    <a:pt x="758" y="512"/>
                  </a:lnTo>
                  <a:lnTo>
                    <a:pt x="758" y="504"/>
                  </a:lnTo>
                  <a:lnTo>
                    <a:pt x="757" y="494"/>
                  </a:lnTo>
                  <a:lnTo>
                    <a:pt x="757" y="485"/>
                  </a:lnTo>
                  <a:lnTo>
                    <a:pt x="756" y="475"/>
                  </a:lnTo>
                  <a:lnTo>
                    <a:pt x="755" y="466"/>
                  </a:lnTo>
                  <a:lnTo>
                    <a:pt x="753" y="456"/>
                  </a:lnTo>
                  <a:lnTo>
                    <a:pt x="753" y="445"/>
                  </a:lnTo>
                  <a:lnTo>
                    <a:pt x="749" y="435"/>
                  </a:lnTo>
                  <a:lnTo>
                    <a:pt x="748" y="425"/>
                  </a:lnTo>
                  <a:lnTo>
                    <a:pt x="746" y="414"/>
                  </a:lnTo>
                  <a:lnTo>
                    <a:pt x="745" y="405"/>
                  </a:lnTo>
                  <a:lnTo>
                    <a:pt x="742" y="394"/>
                  </a:lnTo>
                  <a:lnTo>
                    <a:pt x="739" y="384"/>
                  </a:lnTo>
                  <a:lnTo>
                    <a:pt x="736" y="373"/>
                  </a:lnTo>
                  <a:lnTo>
                    <a:pt x="734" y="363"/>
                  </a:lnTo>
                  <a:lnTo>
                    <a:pt x="731" y="351"/>
                  </a:lnTo>
                  <a:lnTo>
                    <a:pt x="728" y="342"/>
                  </a:lnTo>
                  <a:lnTo>
                    <a:pt x="725" y="331"/>
                  </a:lnTo>
                  <a:lnTo>
                    <a:pt x="722" y="322"/>
                  </a:lnTo>
                  <a:lnTo>
                    <a:pt x="716" y="310"/>
                  </a:lnTo>
                  <a:lnTo>
                    <a:pt x="712" y="300"/>
                  </a:lnTo>
                  <a:lnTo>
                    <a:pt x="707" y="290"/>
                  </a:lnTo>
                  <a:lnTo>
                    <a:pt x="703" y="280"/>
                  </a:lnTo>
                  <a:lnTo>
                    <a:pt x="697" y="270"/>
                  </a:lnTo>
                  <a:lnTo>
                    <a:pt x="693" y="260"/>
                  </a:lnTo>
                  <a:lnTo>
                    <a:pt x="687" y="249"/>
                  </a:lnTo>
                  <a:lnTo>
                    <a:pt x="681" y="240"/>
                  </a:lnTo>
                  <a:lnTo>
                    <a:pt x="675" y="230"/>
                  </a:lnTo>
                  <a:lnTo>
                    <a:pt x="668" y="221"/>
                  </a:lnTo>
                  <a:lnTo>
                    <a:pt x="661" y="210"/>
                  </a:lnTo>
                  <a:lnTo>
                    <a:pt x="655" y="202"/>
                  </a:lnTo>
                  <a:lnTo>
                    <a:pt x="646" y="192"/>
                  </a:lnTo>
                  <a:lnTo>
                    <a:pt x="639" y="183"/>
                  </a:lnTo>
                  <a:lnTo>
                    <a:pt x="631" y="174"/>
                  </a:lnTo>
                  <a:lnTo>
                    <a:pt x="623" y="167"/>
                  </a:lnTo>
                  <a:lnTo>
                    <a:pt x="613" y="157"/>
                  </a:lnTo>
                  <a:lnTo>
                    <a:pt x="604" y="149"/>
                  </a:lnTo>
                  <a:lnTo>
                    <a:pt x="594" y="142"/>
                  </a:lnTo>
                  <a:lnTo>
                    <a:pt x="586" y="135"/>
                  </a:lnTo>
                  <a:lnTo>
                    <a:pt x="575" y="128"/>
                  </a:lnTo>
                  <a:lnTo>
                    <a:pt x="566" y="123"/>
                  </a:lnTo>
                  <a:lnTo>
                    <a:pt x="555" y="117"/>
                  </a:lnTo>
                  <a:lnTo>
                    <a:pt x="545" y="112"/>
                  </a:lnTo>
                  <a:lnTo>
                    <a:pt x="534" y="107"/>
                  </a:lnTo>
                  <a:lnTo>
                    <a:pt x="524" y="102"/>
                  </a:lnTo>
                  <a:lnTo>
                    <a:pt x="513" y="98"/>
                  </a:lnTo>
                  <a:lnTo>
                    <a:pt x="503" y="95"/>
                  </a:lnTo>
                  <a:lnTo>
                    <a:pt x="492" y="92"/>
                  </a:lnTo>
                  <a:lnTo>
                    <a:pt x="481" y="89"/>
                  </a:lnTo>
                  <a:lnTo>
                    <a:pt x="470" y="87"/>
                  </a:lnTo>
                  <a:lnTo>
                    <a:pt x="460" y="85"/>
                  </a:lnTo>
                  <a:lnTo>
                    <a:pt x="448" y="82"/>
                  </a:lnTo>
                  <a:lnTo>
                    <a:pt x="437" y="81"/>
                  </a:lnTo>
                  <a:lnTo>
                    <a:pt x="426" y="79"/>
                  </a:lnTo>
                  <a:lnTo>
                    <a:pt x="414" y="79"/>
                  </a:lnTo>
                  <a:lnTo>
                    <a:pt x="403" y="78"/>
                  </a:lnTo>
                  <a:lnTo>
                    <a:pt x="393" y="78"/>
                  </a:lnTo>
                  <a:lnTo>
                    <a:pt x="381" y="78"/>
                  </a:lnTo>
                  <a:lnTo>
                    <a:pt x="370" y="78"/>
                  </a:lnTo>
                  <a:lnTo>
                    <a:pt x="358" y="78"/>
                  </a:lnTo>
                  <a:lnTo>
                    <a:pt x="347" y="79"/>
                  </a:lnTo>
                  <a:lnTo>
                    <a:pt x="336" y="80"/>
                  </a:lnTo>
                  <a:lnTo>
                    <a:pt x="326" y="82"/>
                  </a:lnTo>
                  <a:lnTo>
                    <a:pt x="314" y="82"/>
                  </a:lnTo>
                  <a:lnTo>
                    <a:pt x="304" y="84"/>
                  </a:lnTo>
                  <a:lnTo>
                    <a:pt x="293" y="87"/>
                  </a:lnTo>
                  <a:lnTo>
                    <a:pt x="283" y="89"/>
                  </a:lnTo>
                  <a:lnTo>
                    <a:pt x="272" y="91"/>
                  </a:lnTo>
                  <a:lnTo>
                    <a:pt x="262" y="93"/>
                  </a:lnTo>
                  <a:lnTo>
                    <a:pt x="250" y="96"/>
                  </a:lnTo>
                  <a:lnTo>
                    <a:pt x="240" y="98"/>
                  </a:lnTo>
                  <a:lnTo>
                    <a:pt x="230" y="100"/>
                  </a:lnTo>
                  <a:lnTo>
                    <a:pt x="220" y="103"/>
                  </a:lnTo>
                  <a:lnTo>
                    <a:pt x="210" y="107"/>
                  </a:lnTo>
                  <a:lnTo>
                    <a:pt x="202" y="110"/>
                  </a:lnTo>
                  <a:lnTo>
                    <a:pt x="192" y="112"/>
                  </a:lnTo>
                  <a:lnTo>
                    <a:pt x="182" y="115"/>
                  </a:lnTo>
                  <a:lnTo>
                    <a:pt x="173" y="118"/>
                  </a:lnTo>
                  <a:lnTo>
                    <a:pt x="165" y="122"/>
                  </a:lnTo>
                  <a:lnTo>
                    <a:pt x="156" y="125"/>
                  </a:lnTo>
                  <a:lnTo>
                    <a:pt x="148" y="129"/>
                  </a:lnTo>
                  <a:lnTo>
                    <a:pt x="141" y="132"/>
                  </a:lnTo>
                  <a:lnTo>
                    <a:pt x="134" y="136"/>
                  </a:lnTo>
                  <a:lnTo>
                    <a:pt x="126" y="139"/>
                  </a:lnTo>
                  <a:lnTo>
                    <a:pt x="118" y="142"/>
                  </a:lnTo>
                  <a:lnTo>
                    <a:pt x="111" y="145"/>
                  </a:lnTo>
                  <a:lnTo>
                    <a:pt x="106" y="149"/>
                  </a:lnTo>
                  <a:lnTo>
                    <a:pt x="99" y="152"/>
                  </a:lnTo>
                  <a:lnTo>
                    <a:pt x="93" y="156"/>
                  </a:lnTo>
                  <a:lnTo>
                    <a:pt x="89" y="159"/>
                  </a:lnTo>
                  <a:lnTo>
                    <a:pt x="83" y="163"/>
                  </a:lnTo>
                  <a:lnTo>
                    <a:pt x="78" y="165"/>
                  </a:lnTo>
                  <a:lnTo>
                    <a:pt x="74" y="168"/>
                  </a:lnTo>
                  <a:lnTo>
                    <a:pt x="70" y="171"/>
                  </a:lnTo>
                  <a:lnTo>
                    <a:pt x="67" y="174"/>
                  </a:lnTo>
                  <a:lnTo>
                    <a:pt x="61" y="178"/>
                  </a:lnTo>
                  <a:lnTo>
                    <a:pt x="58" y="184"/>
                  </a:lnTo>
                  <a:lnTo>
                    <a:pt x="53" y="188"/>
                  </a:lnTo>
                  <a:lnTo>
                    <a:pt x="48" y="189"/>
                  </a:lnTo>
                  <a:lnTo>
                    <a:pt x="43" y="186"/>
                  </a:lnTo>
                  <a:lnTo>
                    <a:pt x="39" y="184"/>
                  </a:lnTo>
                  <a:lnTo>
                    <a:pt x="34" y="178"/>
                  </a:lnTo>
                  <a:lnTo>
                    <a:pt x="29" y="172"/>
                  </a:lnTo>
                  <a:lnTo>
                    <a:pt x="25" y="164"/>
                  </a:lnTo>
                  <a:lnTo>
                    <a:pt x="21" y="157"/>
                  </a:lnTo>
                  <a:lnTo>
                    <a:pt x="17" y="152"/>
                  </a:lnTo>
                  <a:lnTo>
                    <a:pt x="15" y="148"/>
                  </a:lnTo>
                  <a:lnTo>
                    <a:pt x="13" y="143"/>
                  </a:lnTo>
                  <a:lnTo>
                    <a:pt x="11" y="139"/>
                  </a:lnTo>
                  <a:lnTo>
                    <a:pt x="7" y="132"/>
                  </a:lnTo>
                  <a:lnTo>
                    <a:pt x="5" y="125"/>
                  </a:lnTo>
                  <a:lnTo>
                    <a:pt x="2" y="117"/>
                  </a:lnTo>
                  <a:lnTo>
                    <a:pt x="0" y="113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7" name="Freeform 15"/>
            <p:cNvSpPr>
              <a:spLocks/>
            </p:cNvSpPr>
            <p:nvPr/>
          </p:nvSpPr>
          <p:spPr bwMode="auto">
            <a:xfrm>
              <a:off x="7165975" y="3357563"/>
              <a:ext cx="696913" cy="906463"/>
            </a:xfrm>
            <a:custGeom>
              <a:avLst/>
              <a:gdLst/>
              <a:ahLst/>
              <a:cxnLst>
                <a:cxn ang="0">
                  <a:pos x="9" y="87"/>
                </a:cxn>
                <a:cxn ang="0">
                  <a:pos x="27" y="91"/>
                </a:cxn>
                <a:cxn ang="0">
                  <a:pos x="52" y="99"/>
                </a:cxn>
                <a:cxn ang="0">
                  <a:pos x="87" y="111"/>
                </a:cxn>
                <a:cxn ang="0">
                  <a:pos x="129" y="126"/>
                </a:cxn>
                <a:cxn ang="0">
                  <a:pos x="177" y="145"/>
                </a:cxn>
                <a:cxn ang="0">
                  <a:pos x="229" y="168"/>
                </a:cxn>
                <a:cxn ang="0">
                  <a:pos x="287" y="197"/>
                </a:cxn>
                <a:cxn ang="0">
                  <a:pos x="345" y="230"/>
                </a:cxn>
                <a:cxn ang="0">
                  <a:pos x="405" y="269"/>
                </a:cxn>
                <a:cxn ang="0">
                  <a:pos x="465" y="312"/>
                </a:cxn>
                <a:cxn ang="0">
                  <a:pos x="523" y="362"/>
                </a:cxn>
                <a:cxn ang="0">
                  <a:pos x="579" y="416"/>
                </a:cxn>
                <a:cxn ang="0">
                  <a:pos x="631" y="478"/>
                </a:cxn>
                <a:cxn ang="0">
                  <a:pos x="677" y="545"/>
                </a:cxn>
                <a:cxn ang="0">
                  <a:pos x="720" y="622"/>
                </a:cxn>
                <a:cxn ang="0">
                  <a:pos x="752" y="702"/>
                </a:cxn>
                <a:cxn ang="0">
                  <a:pos x="777" y="791"/>
                </a:cxn>
                <a:cxn ang="0">
                  <a:pos x="791" y="887"/>
                </a:cxn>
                <a:cxn ang="0">
                  <a:pos x="795" y="992"/>
                </a:cxn>
                <a:cxn ang="0">
                  <a:pos x="787" y="1103"/>
                </a:cxn>
                <a:cxn ang="0">
                  <a:pos x="862" y="1135"/>
                </a:cxn>
                <a:cxn ang="0">
                  <a:pos x="863" y="1127"/>
                </a:cxn>
                <a:cxn ang="0">
                  <a:pos x="866" y="1108"/>
                </a:cxn>
                <a:cxn ang="0">
                  <a:pos x="870" y="1082"/>
                </a:cxn>
                <a:cxn ang="0">
                  <a:pos x="874" y="1047"/>
                </a:cxn>
                <a:cxn ang="0">
                  <a:pos x="878" y="1007"/>
                </a:cxn>
                <a:cxn ang="0">
                  <a:pos x="878" y="959"/>
                </a:cxn>
                <a:cxn ang="0">
                  <a:pos x="875" y="906"/>
                </a:cxn>
                <a:cxn ang="0">
                  <a:pos x="870" y="847"/>
                </a:cxn>
                <a:cxn ang="0">
                  <a:pos x="861" y="787"/>
                </a:cxn>
                <a:cxn ang="0">
                  <a:pos x="844" y="721"/>
                </a:cxn>
                <a:cxn ang="0">
                  <a:pos x="822" y="653"/>
                </a:cxn>
                <a:cxn ang="0">
                  <a:pos x="791" y="583"/>
                </a:cxn>
                <a:cxn ang="0">
                  <a:pos x="754" y="513"/>
                </a:cxn>
                <a:cxn ang="0">
                  <a:pos x="705" y="441"/>
                </a:cxn>
                <a:cxn ang="0">
                  <a:pos x="649" y="371"/>
                </a:cxn>
                <a:cxn ang="0">
                  <a:pos x="579" y="302"/>
                </a:cxn>
                <a:cxn ang="0">
                  <a:pos x="499" y="236"/>
                </a:cxn>
                <a:cxn ang="0">
                  <a:pos x="405" y="171"/>
                </a:cxn>
                <a:cxn ang="0">
                  <a:pos x="299" y="110"/>
                </a:cxn>
                <a:cxn ang="0">
                  <a:pos x="177" y="55"/>
                </a:cxn>
                <a:cxn ang="0">
                  <a:pos x="41" y="4"/>
                </a:cxn>
                <a:cxn ang="0">
                  <a:pos x="26" y="0"/>
                </a:cxn>
                <a:cxn ang="0">
                  <a:pos x="10" y="8"/>
                </a:cxn>
                <a:cxn ang="0">
                  <a:pos x="2" y="24"/>
                </a:cxn>
                <a:cxn ang="0">
                  <a:pos x="1" y="37"/>
                </a:cxn>
                <a:cxn ang="0">
                  <a:pos x="1" y="62"/>
                </a:cxn>
                <a:cxn ang="0">
                  <a:pos x="3" y="81"/>
                </a:cxn>
                <a:cxn ang="0">
                  <a:pos x="5" y="87"/>
                </a:cxn>
              </a:cxnLst>
              <a:rect l="0" t="0" r="r" b="b"/>
              <a:pathLst>
                <a:path w="878" h="1142">
                  <a:moveTo>
                    <a:pt x="5" y="87"/>
                  </a:moveTo>
                  <a:lnTo>
                    <a:pt x="7" y="87"/>
                  </a:lnTo>
                  <a:lnTo>
                    <a:pt x="9" y="87"/>
                  </a:lnTo>
                  <a:lnTo>
                    <a:pt x="15" y="89"/>
                  </a:lnTo>
                  <a:lnTo>
                    <a:pt x="20" y="90"/>
                  </a:lnTo>
                  <a:lnTo>
                    <a:pt x="27" y="91"/>
                  </a:lnTo>
                  <a:lnTo>
                    <a:pt x="34" y="94"/>
                  </a:lnTo>
                  <a:lnTo>
                    <a:pt x="43" y="97"/>
                  </a:lnTo>
                  <a:lnTo>
                    <a:pt x="52" y="99"/>
                  </a:lnTo>
                  <a:lnTo>
                    <a:pt x="63" y="102"/>
                  </a:lnTo>
                  <a:lnTo>
                    <a:pt x="74" y="106"/>
                  </a:lnTo>
                  <a:lnTo>
                    <a:pt x="87" y="111"/>
                  </a:lnTo>
                  <a:lnTo>
                    <a:pt x="100" y="115"/>
                  </a:lnTo>
                  <a:lnTo>
                    <a:pt x="115" y="121"/>
                  </a:lnTo>
                  <a:lnTo>
                    <a:pt x="129" y="126"/>
                  </a:lnTo>
                  <a:lnTo>
                    <a:pt x="145" y="133"/>
                  </a:lnTo>
                  <a:lnTo>
                    <a:pt x="161" y="138"/>
                  </a:lnTo>
                  <a:lnTo>
                    <a:pt x="177" y="145"/>
                  </a:lnTo>
                  <a:lnTo>
                    <a:pt x="194" y="152"/>
                  </a:lnTo>
                  <a:lnTo>
                    <a:pt x="212" y="161"/>
                  </a:lnTo>
                  <a:lnTo>
                    <a:pt x="229" y="168"/>
                  </a:lnTo>
                  <a:lnTo>
                    <a:pt x="249" y="177"/>
                  </a:lnTo>
                  <a:lnTo>
                    <a:pt x="267" y="187"/>
                  </a:lnTo>
                  <a:lnTo>
                    <a:pt x="287" y="197"/>
                  </a:lnTo>
                  <a:lnTo>
                    <a:pt x="306" y="207"/>
                  </a:lnTo>
                  <a:lnTo>
                    <a:pt x="325" y="219"/>
                  </a:lnTo>
                  <a:lnTo>
                    <a:pt x="345" y="230"/>
                  </a:lnTo>
                  <a:lnTo>
                    <a:pt x="365" y="243"/>
                  </a:lnTo>
                  <a:lnTo>
                    <a:pt x="385" y="255"/>
                  </a:lnTo>
                  <a:lnTo>
                    <a:pt x="405" y="269"/>
                  </a:lnTo>
                  <a:lnTo>
                    <a:pt x="425" y="282"/>
                  </a:lnTo>
                  <a:lnTo>
                    <a:pt x="445" y="298"/>
                  </a:lnTo>
                  <a:lnTo>
                    <a:pt x="465" y="312"/>
                  </a:lnTo>
                  <a:lnTo>
                    <a:pt x="484" y="329"/>
                  </a:lnTo>
                  <a:lnTo>
                    <a:pt x="503" y="344"/>
                  </a:lnTo>
                  <a:lnTo>
                    <a:pt x="523" y="362"/>
                  </a:lnTo>
                  <a:lnTo>
                    <a:pt x="541" y="378"/>
                  </a:lnTo>
                  <a:lnTo>
                    <a:pt x="561" y="398"/>
                  </a:lnTo>
                  <a:lnTo>
                    <a:pt x="579" y="416"/>
                  </a:lnTo>
                  <a:lnTo>
                    <a:pt x="597" y="437"/>
                  </a:lnTo>
                  <a:lnTo>
                    <a:pt x="614" y="457"/>
                  </a:lnTo>
                  <a:lnTo>
                    <a:pt x="631" y="478"/>
                  </a:lnTo>
                  <a:lnTo>
                    <a:pt x="647" y="500"/>
                  </a:lnTo>
                  <a:lnTo>
                    <a:pt x="663" y="524"/>
                  </a:lnTo>
                  <a:lnTo>
                    <a:pt x="677" y="545"/>
                  </a:lnTo>
                  <a:lnTo>
                    <a:pt x="692" y="570"/>
                  </a:lnTo>
                  <a:lnTo>
                    <a:pt x="706" y="595"/>
                  </a:lnTo>
                  <a:lnTo>
                    <a:pt x="720" y="622"/>
                  </a:lnTo>
                  <a:lnTo>
                    <a:pt x="731" y="647"/>
                  </a:lnTo>
                  <a:lnTo>
                    <a:pt x="741" y="674"/>
                  </a:lnTo>
                  <a:lnTo>
                    <a:pt x="752" y="702"/>
                  </a:lnTo>
                  <a:lnTo>
                    <a:pt x="762" y="732"/>
                  </a:lnTo>
                  <a:lnTo>
                    <a:pt x="769" y="761"/>
                  </a:lnTo>
                  <a:lnTo>
                    <a:pt x="777" y="791"/>
                  </a:lnTo>
                  <a:lnTo>
                    <a:pt x="783" y="823"/>
                  </a:lnTo>
                  <a:lnTo>
                    <a:pt x="788" y="855"/>
                  </a:lnTo>
                  <a:lnTo>
                    <a:pt x="791" y="887"/>
                  </a:lnTo>
                  <a:lnTo>
                    <a:pt x="794" y="922"/>
                  </a:lnTo>
                  <a:lnTo>
                    <a:pt x="795" y="956"/>
                  </a:lnTo>
                  <a:lnTo>
                    <a:pt x="795" y="992"/>
                  </a:lnTo>
                  <a:lnTo>
                    <a:pt x="794" y="1028"/>
                  </a:lnTo>
                  <a:lnTo>
                    <a:pt x="791" y="1065"/>
                  </a:lnTo>
                  <a:lnTo>
                    <a:pt x="787" y="1103"/>
                  </a:lnTo>
                  <a:lnTo>
                    <a:pt x="782" y="1142"/>
                  </a:lnTo>
                  <a:lnTo>
                    <a:pt x="862" y="1136"/>
                  </a:lnTo>
                  <a:lnTo>
                    <a:pt x="862" y="1135"/>
                  </a:lnTo>
                  <a:lnTo>
                    <a:pt x="862" y="1134"/>
                  </a:lnTo>
                  <a:lnTo>
                    <a:pt x="862" y="1131"/>
                  </a:lnTo>
                  <a:lnTo>
                    <a:pt x="863" y="1127"/>
                  </a:lnTo>
                  <a:lnTo>
                    <a:pt x="864" y="1122"/>
                  </a:lnTo>
                  <a:lnTo>
                    <a:pt x="865" y="1115"/>
                  </a:lnTo>
                  <a:lnTo>
                    <a:pt x="866" y="1108"/>
                  </a:lnTo>
                  <a:lnTo>
                    <a:pt x="868" y="1101"/>
                  </a:lnTo>
                  <a:lnTo>
                    <a:pt x="869" y="1092"/>
                  </a:lnTo>
                  <a:lnTo>
                    <a:pt x="870" y="1082"/>
                  </a:lnTo>
                  <a:lnTo>
                    <a:pt x="872" y="1071"/>
                  </a:lnTo>
                  <a:lnTo>
                    <a:pt x="873" y="1061"/>
                  </a:lnTo>
                  <a:lnTo>
                    <a:pt x="874" y="1047"/>
                  </a:lnTo>
                  <a:lnTo>
                    <a:pt x="875" y="1035"/>
                  </a:lnTo>
                  <a:lnTo>
                    <a:pt x="876" y="1022"/>
                  </a:lnTo>
                  <a:lnTo>
                    <a:pt x="878" y="1007"/>
                  </a:lnTo>
                  <a:lnTo>
                    <a:pt x="878" y="992"/>
                  </a:lnTo>
                  <a:lnTo>
                    <a:pt x="878" y="975"/>
                  </a:lnTo>
                  <a:lnTo>
                    <a:pt x="878" y="959"/>
                  </a:lnTo>
                  <a:lnTo>
                    <a:pt x="878" y="942"/>
                  </a:lnTo>
                  <a:lnTo>
                    <a:pt x="876" y="924"/>
                  </a:lnTo>
                  <a:lnTo>
                    <a:pt x="875" y="906"/>
                  </a:lnTo>
                  <a:lnTo>
                    <a:pt x="874" y="887"/>
                  </a:lnTo>
                  <a:lnTo>
                    <a:pt x="873" y="868"/>
                  </a:lnTo>
                  <a:lnTo>
                    <a:pt x="870" y="847"/>
                  </a:lnTo>
                  <a:lnTo>
                    <a:pt x="868" y="827"/>
                  </a:lnTo>
                  <a:lnTo>
                    <a:pt x="864" y="806"/>
                  </a:lnTo>
                  <a:lnTo>
                    <a:pt x="861" y="787"/>
                  </a:lnTo>
                  <a:lnTo>
                    <a:pt x="855" y="765"/>
                  </a:lnTo>
                  <a:lnTo>
                    <a:pt x="851" y="743"/>
                  </a:lnTo>
                  <a:lnTo>
                    <a:pt x="844" y="721"/>
                  </a:lnTo>
                  <a:lnTo>
                    <a:pt x="838" y="699"/>
                  </a:lnTo>
                  <a:lnTo>
                    <a:pt x="830" y="676"/>
                  </a:lnTo>
                  <a:lnTo>
                    <a:pt x="822" y="653"/>
                  </a:lnTo>
                  <a:lnTo>
                    <a:pt x="812" y="630"/>
                  </a:lnTo>
                  <a:lnTo>
                    <a:pt x="803" y="607"/>
                  </a:lnTo>
                  <a:lnTo>
                    <a:pt x="791" y="583"/>
                  </a:lnTo>
                  <a:lnTo>
                    <a:pt x="781" y="560"/>
                  </a:lnTo>
                  <a:lnTo>
                    <a:pt x="767" y="536"/>
                  </a:lnTo>
                  <a:lnTo>
                    <a:pt x="754" y="513"/>
                  </a:lnTo>
                  <a:lnTo>
                    <a:pt x="738" y="489"/>
                  </a:lnTo>
                  <a:lnTo>
                    <a:pt x="723" y="465"/>
                  </a:lnTo>
                  <a:lnTo>
                    <a:pt x="705" y="441"/>
                  </a:lnTo>
                  <a:lnTo>
                    <a:pt x="688" y="417"/>
                  </a:lnTo>
                  <a:lnTo>
                    <a:pt x="667" y="394"/>
                  </a:lnTo>
                  <a:lnTo>
                    <a:pt x="649" y="371"/>
                  </a:lnTo>
                  <a:lnTo>
                    <a:pt x="626" y="348"/>
                  </a:lnTo>
                  <a:lnTo>
                    <a:pt x="604" y="326"/>
                  </a:lnTo>
                  <a:lnTo>
                    <a:pt x="579" y="302"/>
                  </a:lnTo>
                  <a:lnTo>
                    <a:pt x="554" y="279"/>
                  </a:lnTo>
                  <a:lnTo>
                    <a:pt x="527" y="258"/>
                  </a:lnTo>
                  <a:lnTo>
                    <a:pt x="499" y="236"/>
                  </a:lnTo>
                  <a:lnTo>
                    <a:pt x="469" y="213"/>
                  </a:lnTo>
                  <a:lnTo>
                    <a:pt x="438" y="192"/>
                  </a:lnTo>
                  <a:lnTo>
                    <a:pt x="405" y="171"/>
                  </a:lnTo>
                  <a:lnTo>
                    <a:pt x="372" y="151"/>
                  </a:lnTo>
                  <a:lnTo>
                    <a:pt x="336" y="130"/>
                  </a:lnTo>
                  <a:lnTo>
                    <a:pt x="299" y="110"/>
                  </a:lnTo>
                  <a:lnTo>
                    <a:pt x="260" y="91"/>
                  </a:lnTo>
                  <a:lnTo>
                    <a:pt x="220" y="72"/>
                  </a:lnTo>
                  <a:lnTo>
                    <a:pt x="177" y="55"/>
                  </a:lnTo>
                  <a:lnTo>
                    <a:pt x="134" y="37"/>
                  </a:lnTo>
                  <a:lnTo>
                    <a:pt x="88" y="20"/>
                  </a:lnTo>
                  <a:lnTo>
                    <a:pt x="41" y="4"/>
                  </a:lnTo>
                  <a:lnTo>
                    <a:pt x="35" y="1"/>
                  </a:lnTo>
                  <a:lnTo>
                    <a:pt x="31" y="1"/>
                  </a:lnTo>
                  <a:lnTo>
                    <a:pt x="26" y="0"/>
                  </a:lnTo>
                  <a:lnTo>
                    <a:pt x="23" y="1"/>
                  </a:lnTo>
                  <a:lnTo>
                    <a:pt x="16" y="3"/>
                  </a:lnTo>
                  <a:lnTo>
                    <a:pt x="10" y="8"/>
                  </a:lnTo>
                  <a:lnTo>
                    <a:pt x="5" y="12"/>
                  </a:lnTo>
                  <a:lnTo>
                    <a:pt x="3" y="20"/>
                  </a:lnTo>
                  <a:lnTo>
                    <a:pt x="2" y="24"/>
                  </a:lnTo>
                  <a:lnTo>
                    <a:pt x="1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0" y="45"/>
                  </a:lnTo>
                  <a:lnTo>
                    <a:pt x="0" y="55"/>
                  </a:lnTo>
                  <a:lnTo>
                    <a:pt x="1" y="62"/>
                  </a:lnTo>
                  <a:lnTo>
                    <a:pt x="2" y="70"/>
                  </a:lnTo>
                  <a:lnTo>
                    <a:pt x="2" y="76"/>
                  </a:lnTo>
                  <a:lnTo>
                    <a:pt x="3" y="81"/>
                  </a:lnTo>
                  <a:lnTo>
                    <a:pt x="4" y="85"/>
                  </a:lnTo>
                  <a:lnTo>
                    <a:pt x="5" y="87"/>
                  </a:lnTo>
                  <a:lnTo>
                    <a:pt x="5" y="8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  <p:sp>
          <p:nvSpPr>
            <p:cNvPr id="28" name="Freeform 16"/>
            <p:cNvSpPr>
              <a:spLocks/>
            </p:cNvSpPr>
            <p:nvPr/>
          </p:nvSpPr>
          <p:spPr bwMode="auto">
            <a:xfrm>
              <a:off x="7704138" y="3233738"/>
              <a:ext cx="239713" cy="336550"/>
            </a:xfrm>
            <a:custGeom>
              <a:avLst/>
              <a:gdLst/>
              <a:ahLst/>
              <a:cxnLst>
                <a:cxn ang="0">
                  <a:pos x="3" y="52"/>
                </a:cxn>
                <a:cxn ang="0">
                  <a:pos x="9" y="58"/>
                </a:cxn>
                <a:cxn ang="0">
                  <a:pos x="17" y="66"/>
                </a:cxn>
                <a:cxn ang="0">
                  <a:pos x="23" y="73"/>
                </a:cxn>
                <a:cxn ang="0">
                  <a:pos x="30" y="79"/>
                </a:cxn>
                <a:cxn ang="0">
                  <a:pos x="38" y="86"/>
                </a:cxn>
                <a:cxn ang="0">
                  <a:pos x="45" y="93"/>
                </a:cxn>
                <a:cxn ang="0">
                  <a:pos x="53" y="102"/>
                </a:cxn>
                <a:cxn ang="0">
                  <a:pos x="62" y="113"/>
                </a:cxn>
                <a:cxn ang="0">
                  <a:pos x="72" y="122"/>
                </a:cxn>
                <a:cxn ang="0">
                  <a:pos x="81" y="134"/>
                </a:cxn>
                <a:cxn ang="0">
                  <a:pos x="91" y="146"/>
                </a:cxn>
                <a:cxn ang="0">
                  <a:pos x="102" y="158"/>
                </a:cxn>
                <a:cxn ang="0">
                  <a:pos x="112" y="170"/>
                </a:cxn>
                <a:cxn ang="0">
                  <a:pos x="122" y="184"/>
                </a:cxn>
                <a:cxn ang="0">
                  <a:pos x="132" y="198"/>
                </a:cxn>
                <a:cxn ang="0">
                  <a:pos x="144" y="213"/>
                </a:cxn>
                <a:cxn ang="0">
                  <a:pos x="154" y="227"/>
                </a:cxn>
                <a:cxn ang="0">
                  <a:pos x="164" y="243"/>
                </a:cxn>
                <a:cxn ang="0">
                  <a:pos x="175" y="260"/>
                </a:cxn>
                <a:cxn ang="0">
                  <a:pos x="185" y="277"/>
                </a:cxn>
                <a:cxn ang="0">
                  <a:pos x="193" y="293"/>
                </a:cxn>
                <a:cxn ang="0">
                  <a:pos x="204" y="311"/>
                </a:cxn>
                <a:cxn ang="0">
                  <a:pos x="212" y="328"/>
                </a:cxn>
                <a:cxn ang="0">
                  <a:pos x="221" y="347"/>
                </a:cxn>
                <a:cxn ang="0">
                  <a:pos x="228" y="365"/>
                </a:cxn>
                <a:cxn ang="0">
                  <a:pos x="236" y="385"/>
                </a:cxn>
                <a:cxn ang="0">
                  <a:pos x="243" y="403"/>
                </a:cxn>
                <a:cxn ang="0">
                  <a:pos x="250" y="424"/>
                </a:cxn>
                <a:cxn ang="0">
                  <a:pos x="303" y="358"/>
                </a:cxn>
                <a:cxn ang="0">
                  <a:pos x="299" y="353"/>
                </a:cxn>
                <a:cxn ang="0">
                  <a:pos x="295" y="343"/>
                </a:cxn>
                <a:cxn ang="0">
                  <a:pos x="289" y="332"/>
                </a:cxn>
                <a:cxn ang="0">
                  <a:pos x="285" y="324"/>
                </a:cxn>
                <a:cxn ang="0">
                  <a:pos x="281" y="316"/>
                </a:cxn>
                <a:cxn ang="0">
                  <a:pos x="276" y="307"/>
                </a:cxn>
                <a:cxn ang="0">
                  <a:pos x="271" y="296"/>
                </a:cxn>
                <a:cxn ang="0">
                  <a:pos x="263" y="285"/>
                </a:cxn>
                <a:cxn ang="0">
                  <a:pos x="257" y="272"/>
                </a:cxn>
                <a:cxn ang="0">
                  <a:pos x="250" y="260"/>
                </a:cxn>
                <a:cxn ang="0">
                  <a:pos x="243" y="247"/>
                </a:cxn>
                <a:cxn ang="0">
                  <a:pos x="236" y="234"/>
                </a:cxn>
                <a:cxn ang="0">
                  <a:pos x="227" y="220"/>
                </a:cxn>
                <a:cxn ang="0">
                  <a:pos x="218" y="205"/>
                </a:cxn>
                <a:cxn ang="0">
                  <a:pos x="209" y="191"/>
                </a:cxn>
                <a:cxn ang="0">
                  <a:pos x="199" y="177"/>
                </a:cxn>
                <a:cxn ang="0">
                  <a:pos x="189" y="161"/>
                </a:cxn>
                <a:cxn ang="0">
                  <a:pos x="178" y="147"/>
                </a:cxn>
                <a:cxn ang="0">
                  <a:pos x="166" y="131"/>
                </a:cxn>
                <a:cxn ang="0">
                  <a:pos x="155" y="117"/>
                </a:cxn>
                <a:cxn ang="0">
                  <a:pos x="144" y="101"/>
                </a:cxn>
                <a:cxn ang="0">
                  <a:pos x="130" y="87"/>
                </a:cxn>
                <a:cxn ang="0">
                  <a:pos x="117" y="73"/>
                </a:cxn>
                <a:cxn ang="0">
                  <a:pos x="105" y="58"/>
                </a:cxn>
                <a:cxn ang="0">
                  <a:pos x="90" y="45"/>
                </a:cxn>
                <a:cxn ang="0">
                  <a:pos x="77" y="31"/>
                </a:cxn>
                <a:cxn ang="0">
                  <a:pos x="62" y="18"/>
                </a:cxn>
                <a:cxn ang="0">
                  <a:pos x="48" y="6"/>
                </a:cxn>
                <a:cxn ang="0">
                  <a:pos x="0" y="51"/>
                </a:cxn>
              </a:cxnLst>
              <a:rect l="0" t="0" r="r" b="b"/>
              <a:pathLst>
                <a:path w="303" h="424">
                  <a:moveTo>
                    <a:pt x="0" y="51"/>
                  </a:moveTo>
                  <a:lnTo>
                    <a:pt x="3" y="52"/>
                  </a:lnTo>
                  <a:lnTo>
                    <a:pt x="5" y="54"/>
                  </a:lnTo>
                  <a:lnTo>
                    <a:pt x="9" y="58"/>
                  </a:lnTo>
                  <a:lnTo>
                    <a:pt x="13" y="61"/>
                  </a:lnTo>
                  <a:lnTo>
                    <a:pt x="17" y="66"/>
                  </a:lnTo>
                  <a:lnTo>
                    <a:pt x="20" y="68"/>
                  </a:lnTo>
                  <a:lnTo>
                    <a:pt x="23" y="73"/>
                  </a:lnTo>
                  <a:lnTo>
                    <a:pt x="27" y="76"/>
                  </a:lnTo>
                  <a:lnTo>
                    <a:pt x="30" y="79"/>
                  </a:lnTo>
                  <a:lnTo>
                    <a:pt x="33" y="82"/>
                  </a:lnTo>
                  <a:lnTo>
                    <a:pt x="38" y="86"/>
                  </a:lnTo>
                  <a:lnTo>
                    <a:pt x="41" y="89"/>
                  </a:lnTo>
                  <a:lnTo>
                    <a:pt x="45" y="93"/>
                  </a:lnTo>
                  <a:lnTo>
                    <a:pt x="49" y="97"/>
                  </a:lnTo>
                  <a:lnTo>
                    <a:pt x="53" y="102"/>
                  </a:lnTo>
                  <a:lnTo>
                    <a:pt x="58" y="108"/>
                  </a:lnTo>
                  <a:lnTo>
                    <a:pt x="62" y="113"/>
                  </a:lnTo>
                  <a:lnTo>
                    <a:pt x="66" y="118"/>
                  </a:lnTo>
                  <a:lnTo>
                    <a:pt x="72" y="122"/>
                  </a:lnTo>
                  <a:lnTo>
                    <a:pt x="77" y="128"/>
                  </a:lnTo>
                  <a:lnTo>
                    <a:pt x="81" y="134"/>
                  </a:lnTo>
                  <a:lnTo>
                    <a:pt x="86" y="140"/>
                  </a:lnTo>
                  <a:lnTo>
                    <a:pt x="91" y="146"/>
                  </a:lnTo>
                  <a:lnTo>
                    <a:pt x="96" y="151"/>
                  </a:lnTo>
                  <a:lnTo>
                    <a:pt x="102" y="158"/>
                  </a:lnTo>
                  <a:lnTo>
                    <a:pt x="107" y="164"/>
                  </a:lnTo>
                  <a:lnTo>
                    <a:pt x="112" y="170"/>
                  </a:lnTo>
                  <a:lnTo>
                    <a:pt x="116" y="177"/>
                  </a:lnTo>
                  <a:lnTo>
                    <a:pt x="122" y="184"/>
                  </a:lnTo>
                  <a:lnTo>
                    <a:pt x="126" y="191"/>
                  </a:lnTo>
                  <a:lnTo>
                    <a:pt x="132" y="198"/>
                  </a:lnTo>
                  <a:lnTo>
                    <a:pt x="138" y="205"/>
                  </a:lnTo>
                  <a:lnTo>
                    <a:pt x="144" y="213"/>
                  </a:lnTo>
                  <a:lnTo>
                    <a:pt x="148" y="220"/>
                  </a:lnTo>
                  <a:lnTo>
                    <a:pt x="154" y="227"/>
                  </a:lnTo>
                  <a:lnTo>
                    <a:pt x="158" y="235"/>
                  </a:lnTo>
                  <a:lnTo>
                    <a:pt x="164" y="243"/>
                  </a:lnTo>
                  <a:lnTo>
                    <a:pt x="169" y="251"/>
                  </a:lnTo>
                  <a:lnTo>
                    <a:pt x="175" y="260"/>
                  </a:lnTo>
                  <a:lnTo>
                    <a:pt x="179" y="267"/>
                  </a:lnTo>
                  <a:lnTo>
                    <a:pt x="185" y="277"/>
                  </a:lnTo>
                  <a:lnTo>
                    <a:pt x="189" y="285"/>
                  </a:lnTo>
                  <a:lnTo>
                    <a:pt x="193" y="293"/>
                  </a:lnTo>
                  <a:lnTo>
                    <a:pt x="198" y="301"/>
                  </a:lnTo>
                  <a:lnTo>
                    <a:pt x="204" y="311"/>
                  </a:lnTo>
                  <a:lnTo>
                    <a:pt x="208" y="319"/>
                  </a:lnTo>
                  <a:lnTo>
                    <a:pt x="212" y="328"/>
                  </a:lnTo>
                  <a:lnTo>
                    <a:pt x="216" y="337"/>
                  </a:lnTo>
                  <a:lnTo>
                    <a:pt x="221" y="347"/>
                  </a:lnTo>
                  <a:lnTo>
                    <a:pt x="224" y="356"/>
                  </a:lnTo>
                  <a:lnTo>
                    <a:pt x="228" y="365"/>
                  </a:lnTo>
                  <a:lnTo>
                    <a:pt x="232" y="375"/>
                  </a:lnTo>
                  <a:lnTo>
                    <a:pt x="236" y="385"/>
                  </a:lnTo>
                  <a:lnTo>
                    <a:pt x="240" y="394"/>
                  </a:lnTo>
                  <a:lnTo>
                    <a:pt x="243" y="403"/>
                  </a:lnTo>
                  <a:lnTo>
                    <a:pt x="246" y="414"/>
                  </a:lnTo>
                  <a:lnTo>
                    <a:pt x="250" y="424"/>
                  </a:lnTo>
                  <a:lnTo>
                    <a:pt x="303" y="360"/>
                  </a:lnTo>
                  <a:lnTo>
                    <a:pt x="303" y="358"/>
                  </a:lnTo>
                  <a:lnTo>
                    <a:pt x="302" y="357"/>
                  </a:lnTo>
                  <a:lnTo>
                    <a:pt x="299" y="353"/>
                  </a:lnTo>
                  <a:lnTo>
                    <a:pt x="298" y="349"/>
                  </a:lnTo>
                  <a:lnTo>
                    <a:pt x="295" y="343"/>
                  </a:lnTo>
                  <a:lnTo>
                    <a:pt x="292" y="336"/>
                  </a:lnTo>
                  <a:lnTo>
                    <a:pt x="289" y="332"/>
                  </a:lnTo>
                  <a:lnTo>
                    <a:pt x="288" y="328"/>
                  </a:lnTo>
                  <a:lnTo>
                    <a:pt x="285" y="324"/>
                  </a:lnTo>
                  <a:lnTo>
                    <a:pt x="284" y="321"/>
                  </a:lnTo>
                  <a:lnTo>
                    <a:pt x="281" y="316"/>
                  </a:lnTo>
                  <a:lnTo>
                    <a:pt x="278" y="311"/>
                  </a:lnTo>
                  <a:lnTo>
                    <a:pt x="276" y="307"/>
                  </a:lnTo>
                  <a:lnTo>
                    <a:pt x="274" y="301"/>
                  </a:lnTo>
                  <a:lnTo>
                    <a:pt x="271" y="296"/>
                  </a:lnTo>
                  <a:lnTo>
                    <a:pt x="268" y="290"/>
                  </a:lnTo>
                  <a:lnTo>
                    <a:pt x="263" y="285"/>
                  </a:lnTo>
                  <a:lnTo>
                    <a:pt x="261" y="279"/>
                  </a:lnTo>
                  <a:lnTo>
                    <a:pt x="257" y="272"/>
                  </a:lnTo>
                  <a:lnTo>
                    <a:pt x="254" y="266"/>
                  </a:lnTo>
                  <a:lnTo>
                    <a:pt x="250" y="260"/>
                  </a:lnTo>
                  <a:lnTo>
                    <a:pt x="247" y="254"/>
                  </a:lnTo>
                  <a:lnTo>
                    <a:pt x="243" y="247"/>
                  </a:lnTo>
                  <a:lnTo>
                    <a:pt x="240" y="241"/>
                  </a:lnTo>
                  <a:lnTo>
                    <a:pt x="236" y="234"/>
                  </a:lnTo>
                  <a:lnTo>
                    <a:pt x="232" y="228"/>
                  </a:lnTo>
                  <a:lnTo>
                    <a:pt x="227" y="220"/>
                  </a:lnTo>
                  <a:lnTo>
                    <a:pt x="222" y="213"/>
                  </a:lnTo>
                  <a:lnTo>
                    <a:pt x="218" y="205"/>
                  </a:lnTo>
                  <a:lnTo>
                    <a:pt x="214" y="198"/>
                  </a:lnTo>
                  <a:lnTo>
                    <a:pt x="209" y="191"/>
                  </a:lnTo>
                  <a:lnTo>
                    <a:pt x="204" y="184"/>
                  </a:lnTo>
                  <a:lnTo>
                    <a:pt x="199" y="177"/>
                  </a:lnTo>
                  <a:lnTo>
                    <a:pt x="194" y="169"/>
                  </a:lnTo>
                  <a:lnTo>
                    <a:pt x="189" y="161"/>
                  </a:lnTo>
                  <a:lnTo>
                    <a:pt x="183" y="154"/>
                  </a:lnTo>
                  <a:lnTo>
                    <a:pt x="178" y="147"/>
                  </a:lnTo>
                  <a:lnTo>
                    <a:pt x="172" y="140"/>
                  </a:lnTo>
                  <a:lnTo>
                    <a:pt x="166" y="131"/>
                  </a:lnTo>
                  <a:lnTo>
                    <a:pt x="161" y="124"/>
                  </a:lnTo>
                  <a:lnTo>
                    <a:pt x="155" y="117"/>
                  </a:lnTo>
                  <a:lnTo>
                    <a:pt x="150" y="110"/>
                  </a:lnTo>
                  <a:lnTo>
                    <a:pt x="144" y="101"/>
                  </a:lnTo>
                  <a:lnTo>
                    <a:pt x="137" y="94"/>
                  </a:lnTo>
                  <a:lnTo>
                    <a:pt x="130" y="87"/>
                  </a:lnTo>
                  <a:lnTo>
                    <a:pt x="124" y="80"/>
                  </a:lnTo>
                  <a:lnTo>
                    <a:pt x="117" y="73"/>
                  </a:lnTo>
                  <a:lnTo>
                    <a:pt x="111" y="65"/>
                  </a:lnTo>
                  <a:lnTo>
                    <a:pt x="105" y="58"/>
                  </a:lnTo>
                  <a:lnTo>
                    <a:pt x="98" y="52"/>
                  </a:lnTo>
                  <a:lnTo>
                    <a:pt x="90" y="45"/>
                  </a:lnTo>
                  <a:lnTo>
                    <a:pt x="84" y="37"/>
                  </a:lnTo>
                  <a:lnTo>
                    <a:pt x="77" y="31"/>
                  </a:lnTo>
                  <a:lnTo>
                    <a:pt x="70" y="25"/>
                  </a:lnTo>
                  <a:lnTo>
                    <a:pt x="62" y="18"/>
                  </a:lnTo>
                  <a:lnTo>
                    <a:pt x="55" y="12"/>
                  </a:lnTo>
                  <a:lnTo>
                    <a:pt x="48" y="6"/>
                  </a:lnTo>
                  <a:lnTo>
                    <a:pt x="41" y="0"/>
                  </a:lnTo>
                  <a:lnTo>
                    <a:pt x="0" y="51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Gill Sans MT" pitchFamily="34" charset="0"/>
              </a:endParaRPr>
            </a:p>
          </p:txBody>
        </p:sp>
      </p:grpSp>
      <p:pic>
        <p:nvPicPr>
          <p:cNvPr id="3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1981200"/>
            <a:ext cx="762000" cy="699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1900" y="1895475"/>
            <a:ext cx="11049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24100" y="2209800"/>
            <a:ext cx="11049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2895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3505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28600" y="4038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4648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TextBox 42"/>
          <p:cNvSpPr txBox="1"/>
          <p:nvPr/>
        </p:nvSpPr>
        <p:spPr>
          <a:xfrm>
            <a:off x="3810000" y="5184338"/>
            <a:ext cx="5181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600" dirty="0" smtClean="0"/>
              <a:t>Illusion of infinite resources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/>
              <a:t>Pay only for resources used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/>
              <a:t>Quickly scale up or scale down …</a:t>
            </a:r>
            <a:endParaRPr lang="en-US" sz="2600" dirty="0"/>
          </a:p>
        </p:txBody>
      </p:sp>
      <p:sp>
        <p:nvSpPr>
          <p:cNvPr id="46" name="TextBox 45"/>
          <p:cNvSpPr txBox="1"/>
          <p:nvPr/>
        </p:nvSpPr>
        <p:spPr>
          <a:xfrm>
            <a:off x="533400" y="53340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Data</a:t>
            </a:r>
            <a:endParaRPr lang="en-US" sz="2800" dirty="0"/>
          </a:p>
        </p:txBody>
      </p:sp>
      <p:cxnSp>
        <p:nvCxnSpPr>
          <p:cNvPr id="48" name="Straight Arrow Connector 47"/>
          <p:cNvCxnSpPr>
            <a:stCxn id="51" idx="3"/>
          </p:cNvCxnSpPr>
          <p:nvPr/>
        </p:nvCxnSpPr>
        <p:spPr bwMode="auto">
          <a:xfrm>
            <a:off x="1602970" y="2895600"/>
            <a:ext cx="1445030" cy="685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1600200" y="3859306"/>
            <a:ext cx="1447800" cy="268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 flipV="1">
            <a:off x="1450570" y="4114800"/>
            <a:ext cx="1521230" cy="914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51" name="Picture 10"/>
          <p:cNvPicPr>
            <a:picLocks noChangeAspect="1" noChangeArrowheads="1"/>
          </p:cNvPicPr>
          <p:nvPr/>
        </p:nvPicPr>
        <p:blipFill>
          <a:blip r:embed="rId11" cstate="print"/>
          <a:srcRect l="11111" r="16667"/>
          <a:stretch>
            <a:fillRect/>
          </a:stretch>
        </p:blipFill>
        <p:spPr bwMode="auto">
          <a:xfrm>
            <a:off x="990600" y="26670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10"/>
          <p:cNvPicPr>
            <a:picLocks noChangeAspect="1" noChangeArrowheads="1"/>
          </p:cNvPicPr>
          <p:nvPr/>
        </p:nvPicPr>
        <p:blipFill>
          <a:blip r:embed="rId11" cstate="print"/>
          <a:srcRect l="11111" r="16667"/>
          <a:stretch>
            <a:fillRect/>
          </a:stretch>
        </p:blipFill>
        <p:spPr bwMode="auto">
          <a:xfrm>
            <a:off x="990600" y="46482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10"/>
          <p:cNvPicPr>
            <a:picLocks noChangeAspect="1" noChangeArrowheads="1"/>
          </p:cNvPicPr>
          <p:nvPr/>
        </p:nvPicPr>
        <p:blipFill>
          <a:blip r:embed="rId11" cstate="print"/>
          <a:srcRect l="11111" r="16667"/>
          <a:stretch>
            <a:fillRect/>
          </a:stretch>
        </p:blipFill>
        <p:spPr bwMode="auto">
          <a:xfrm>
            <a:off x="990600" y="36576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Untrusted </a:t>
            </a:r>
            <a:r>
              <a:rPr lang="en-US" dirty="0" err="1" smtClean="0"/>
              <a:t>mapper</a:t>
            </a:r>
            <a:endParaRPr lang="en-US" dirty="0"/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Untrusted </a:t>
            </a:r>
            <a:r>
              <a:rPr lang="en-US" dirty="0" err="1" smtClean="0"/>
              <a:t>mapper</a:t>
            </a:r>
            <a:r>
              <a:rPr lang="en-US" dirty="0" smtClean="0"/>
              <a:t> code copies data, sends it over the network</a:t>
            </a:r>
          </a:p>
        </p:txBody>
      </p:sp>
      <p:sp>
        <p:nvSpPr>
          <p:cNvPr id="27" name="Cloud 26"/>
          <p:cNvSpPr/>
          <p:nvPr/>
        </p:nvSpPr>
        <p:spPr bwMode="auto">
          <a:xfrm>
            <a:off x="2514600" y="3048000"/>
            <a:ext cx="3886200" cy="31242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28" name="Straight Arrow Connector 27"/>
          <p:cNvCxnSpPr>
            <a:stCxn id="38" idx="3"/>
          </p:cNvCxnSpPr>
          <p:nvPr/>
        </p:nvCxnSpPr>
        <p:spPr bwMode="auto">
          <a:xfrm>
            <a:off x="1828800" y="3364006"/>
            <a:ext cx="1524000" cy="10555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7" idx="3"/>
          </p:cNvCxnSpPr>
          <p:nvPr/>
        </p:nvCxnSpPr>
        <p:spPr bwMode="auto">
          <a:xfrm flipV="1">
            <a:off x="1828800" y="4572000"/>
            <a:ext cx="1600200" cy="112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36" idx="3"/>
          </p:cNvCxnSpPr>
          <p:nvPr/>
        </p:nvCxnSpPr>
        <p:spPr bwMode="auto">
          <a:xfrm flipV="1">
            <a:off x="1828800" y="4724400"/>
            <a:ext cx="1524000" cy="11542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838200" y="5508811"/>
            <a:ext cx="990600" cy="73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838200" y="4213411"/>
            <a:ext cx="990600" cy="73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3"/>
          <p:cNvGrpSpPr/>
          <p:nvPr/>
        </p:nvGrpSpPr>
        <p:grpSpPr>
          <a:xfrm>
            <a:off x="304800" y="2994211"/>
            <a:ext cx="1524000" cy="739589"/>
            <a:chOff x="304800" y="2994211"/>
            <a:chExt cx="1524000" cy="739589"/>
          </a:xfrm>
        </p:grpSpPr>
        <p:pic>
          <p:nvPicPr>
            <p:cNvPr id="38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 l="11111" r="16667"/>
            <a:stretch>
              <a:fillRect/>
            </a:stretch>
          </p:blipFill>
          <p:spPr bwMode="auto">
            <a:xfrm>
              <a:off x="838200" y="2994211"/>
              <a:ext cx="990600" cy="739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4" name="TextBox 53"/>
            <p:cNvSpPr txBox="1"/>
            <p:nvPr/>
          </p:nvSpPr>
          <p:spPr>
            <a:xfrm>
              <a:off x="304800" y="3195935"/>
              <a:ext cx="1066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>
                  <a:solidFill>
                    <a:srgbClr val="CC6600"/>
                  </a:solidFill>
                  <a:latin typeface="Gill Sans MT" pitchFamily="34" charset="0"/>
                </a:rPr>
                <a:t>Peter</a:t>
              </a:r>
              <a:endParaRPr lang="en-US" dirty="0">
                <a:solidFill>
                  <a:srgbClr val="CC6600"/>
                </a:solidFill>
                <a:latin typeface="Gill Sans MT" pitchFamily="34" charset="0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304800" y="5710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6600"/>
                </a:solidFill>
                <a:latin typeface="Gill Sans MT" pitchFamily="34" charset="0"/>
              </a:rPr>
              <a:t>Meg</a:t>
            </a:r>
            <a:endParaRPr lang="en-US" dirty="0">
              <a:solidFill>
                <a:srgbClr val="CC6600"/>
              </a:solidFill>
              <a:latin typeface="Gill Sans MT" pitchFamily="34" charset="0"/>
            </a:endParaRPr>
          </a:p>
        </p:txBody>
      </p:sp>
      <p:pic>
        <p:nvPicPr>
          <p:cNvPr id="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4267200"/>
            <a:ext cx="332709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Box 58"/>
          <p:cNvSpPr txBox="1"/>
          <p:nvPr/>
        </p:nvSpPr>
        <p:spPr>
          <a:xfrm>
            <a:off x="4572000" y="5029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Reduce</a:t>
            </a:r>
            <a:endParaRPr lang="en-US" sz="2200" b="1" dirty="0"/>
          </a:p>
        </p:txBody>
      </p:sp>
      <p:pic>
        <p:nvPicPr>
          <p:cNvPr id="6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38100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47244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4271962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" name="TextBox 62"/>
          <p:cNvSpPr txBox="1"/>
          <p:nvPr/>
        </p:nvSpPr>
        <p:spPr>
          <a:xfrm>
            <a:off x="3352800" y="5029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Map</a:t>
            </a:r>
            <a:endParaRPr lang="en-US" sz="2200" b="1" dirty="0"/>
          </a:p>
        </p:txBody>
      </p:sp>
      <p:sp>
        <p:nvSpPr>
          <p:cNvPr id="64" name="Rounded Rectangle 63"/>
          <p:cNvSpPr/>
          <p:nvPr/>
        </p:nvSpPr>
        <p:spPr>
          <a:xfrm>
            <a:off x="32004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4038600" y="41148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3962400" y="44958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038600" y="46482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ounded Rectangle 69"/>
          <p:cNvSpPr/>
          <p:nvPr/>
        </p:nvSpPr>
        <p:spPr>
          <a:xfrm>
            <a:off x="45720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" name="Picture 3" descr="C:\Documents and Settings\Panasonic\Local Settings\Temporary Internet Files\Content.IE5\2MOWP7TC\MPj03961210000[1]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810000" y="3733800"/>
            <a:ext cx="228600" cy="344245"/>
          </a:xfrm>
          <a:prstGeom prst="rect">
            <a:avLst/>
          </a:prstGeom>
          <a:noFill/>
        </p:spPr>
      </p:pic>
      <p:pic>
        <p:nvPicPr>
          <p:cNvPr id="72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2540058"/>
            <a:ext cx="828675" cy="888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74"/>
          <p:cNvGrpSpPr/>
          <p:nvPr/>
        </p:nvGrpSpPr>
        <p:grpSpPr>
          <a:xfrm>
            <a:off x="476535" y="3124200"/>
            <a:ext cx="1428465" cy="533400"/>
            <a:chOff x="224589" y="3032057"/>
            <a:chExt cx="1503648" cy="739589"/>
          </a:xfrm>
        </p:grpSpPr>
        <p:pic>
          <p:nvPicPr>
            <p:cNvPr id="76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 l="11111" r="16667"/>
            <a:stretch>
              <a:fillRect/>
            </a:stretch>
          </p:blipFill>
          <p:spPr bwMode="auto">
            <a:xfrm>
              <a:off x="737637" y="3032057"/>
              <a:ext cx="990600" cy="739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" name="TextBox 76"/>
            <p:cNvSpPr txBox="1"/>
            <p:nvPr/>
          </p:nvSpPr>
          <p:spPr>
            <a:xfrm>
              <a:off x="224589" y="3195935"/>
              <a:ext cx="1066800" cy="4694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600" dirty="0" smtClean="0">
                  <a:solidFill>
                    <a:srgbClr val="CC6600"/>
                  </a:solidFill>
                  <a:latin typeface="Gill Sans MT" pitchFamily="34" charset="0"/>
                </a:rPr>
                <a:t>Peter</a:t>
              </a:r>
              <a:endParaRPr lang="en-US" sz="1600" dirty="0">
                <a:solidFill>
                  <a:srgbClr val="CC6600"/>
                </a:solidFill>
                <a:latin typeface="Gill Sans MT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62000" y="6172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Data</a:t>
            </a:r>
            <a:endParaRPr lang="en-US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304800" y="4419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6600"/>
                </a:solidFill>
                <a:latin typeface="Gill Sans MT" pitchFamily="34" charset="0"/>
              </a:rPr>
              <a:t>Chris</a:t>
            </a:r>
            <a:endParaRPr lang="en-US" dirty="0">
              <a:solidFill>
                <a:srgbClr val="CC6600"/>
              </a:solidFill>
              <a:latin typeface="Gill Sans MT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400800" y="5638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Leaks using system resources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4191000" y="3048000"/>
            <a:ext cx="2590800" cy="685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5097E-6 C 0.07899 0.04394 0.15833 0.08788 0.27934 0.10777 C 0.40035 0.12766 0.56319 0.12303 0.72604 0.11887 " pathEditMode="relative" rAng="0" ptsTypes="aaA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2: Untrusted </a:t>
            </a:r>
            <a:r>
              <a:rPr lang="en-US" dirty="0" err="1" smtClean="0"/>
              <a:t>mapper</a:t>
            </a:r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Output of the computation is also an information channel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77000" y="4648200"/>
            <a:ext cx="2466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Output 1 million if Peter bought Vi*</a:t>
            </a:r>
            <a:r>
              <a:rPr lang="en-US" sz="2000" dirty="0" err="1" smtClean="0">
                <a:solidFill>
                  <a:srgbClr val="FF0000"/>
                </a:solidFill>
                <a:latin typeface="Gill Sans MT" pitchFamily="34" charset="0"/>
              </a:rPr>
              <a:t>gra</a:t>
            </a:r>
            <a:endParaRPr lang="en-US" sz="2000" dirty="0">
              <a:solidFill>
                <a:srgbClr val="FF0000"/>
              </a:solidFill>
              <a:latin typeface="Gill Sans MT" pitchFamily="34" charset="0"/>
            </a:endParaRPr>
          </a:p>
        </p:txBody>
      </p:sp>
      <p:sp>
        <p:nvSpPr>
          <p:cNvPr id="66" name="Cloud 65"/>
          <p:cNvSpPr/>
          <p:nvPr/>
        </p:nvSpPr>
        <p:spPr bwMode="auto">
          <a:xfrm>
            <a:off x="2514600" y="3048000"/>
            <a:ext cx="3886200" cy="31242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67" name="Straight Arrow Connector 66"/>
          <p:cNvCxnSpPr>
            <a:stCxn id="72" idx="3"/>
          </p:cNvCxnSpPr>
          <p:nvPr/>
        </p:nvCxnSpPr>
        <p:spPr bwMode="auto">
          <a:xfrm>
            <a:off x="1828800" y="3364006"/>
            <a:ext cx="1524000" cy="10555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71" idx="3"/>
          </p:cNvCxnSpPr>
          <p:nvPr/>
        </p:nvCxnSpPr>
        <p:spPr bwMode="auto">
          <a:xfrm flipV="1">
            <a:off x="1828800" y="4572000"/>
            <a:ext cx="1600200" cy="112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70" idx="3"/>
          </p:cNvCxnSpPr>
          <p:nvPr/>
        </p:nvCxnSpPr>
        <p:spPr bwMode="auto">
          <a:xfrm flipV="1">
            <a:off x="1828800" y="4724400"/>
            <a:ext cx="1524000" cy="11542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70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838200" y="5508811"/>
            <a:ext cx="990600" cy="73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838200" y="4213411"/>
            <a:ext cx="990600" cy="73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838200" y="2994211"/>
            <a:ext cx="990600" cy="73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TextBox 72"/>
          <p:cNvSpPr txBox="1"/>
          <p:nvPr/>
        </p:nvSpPr>
        <p:spPr>
          <a:xfrm>
            <a:off x="304800" y="31959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6600"/>
                </a:solidFill>
                <a:latin typeface="Gill Sans MT" pitchFamily="34" charset="0"/>
              </a:rPr>
              <a:t>Peter</a:t>
            </a:r>
            <a:endParaRPr lang="en-US" dirty="0">
              <a:solidFill>
                <a:srgbClr val="CC6600"/>
              </a:solidFill>
              <a:latin typeface="Gill Sans MT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04800" y="5710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6600"/>
                </a:solidFill>
                <a:latin typeface="Gill Sans MT" pitchFamily="34" charset="0"/>
              </a:rPr>
              <a:t>Meg</a:t>
            </a:r>
            <a:endParaRPr lang="en-US" dirty="0">
              <a:solidFill>
                <a:srgbClr val="CC6600"/>
              </a:solidFill>
              <a:latin typeface="Gill Sans MT" pitchFamily="34" charset="0"/>
            </a:endParaRPr>
          </a:p>
        </p:txBody>
      </p:sp>
      <p:pic>
        <p:nvPicPr>
          <p:cNvPr id="7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4267200"/>
            <a:ext cx="332709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TextBox 76"/>
          <p:cNvSpPr txBox="1"/>
          <p:nvPr/>
        </p:nvSpPr>
        <p:spPr>
          <a:xfrm>
            <a:off x="4572000" y="5029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Reduce</a:t>
            </a:r>
            <a:endParaRPr lang="en-US" sz="2200" b="1" dirty="0"/>
          </a:p>
        </p:txBody>
      </p:sp>
      <p:pic>
        <p:nvPicPr>
          <p:cNvPr id="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38100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47244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25249" y="4271962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" name="TextBox 80"/>
          <p:cNvSpPr txBox="1"/>
          <p:nvPr/>
        </p:nvSpPr>
        <p:spPr>
          <a:xfrm>
            <a:off x="3352800" y="5029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Map</a:t>
            </a:r>
            <a:endParaRPr lang="en-US" sz="2200" b="1" dirty="0"/>
          </a:p>
        </p:txBody>
      </p:sp>
      <p:sp>
        <p:nvSpPr>
          <p:cNvPr id="82" name="Rounded Rectangle 81"/>
          <p:cNvSpPr/>
          <p:nvPr/>
        </p:nvSpPr>
        <p:spPr>
          <a:xfrm>
            <a:off x="32004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038600" y="41148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3962400" y="44958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4038600" y="46482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ounded Rectangle 87"/>
          <p:cNvSpPr/>
          <p:nvPr/>
        </p:nvSpPr>
        <p:spPr>
          <a:xfrm>
            <a:off x="45720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2540058"/>
            <a:ext cx="828675" cy="888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Bent-Up Arrow 89"/>
          <p:cNvSpPr/>
          <p:nvPr/>
        </p:nvSpPr>
        <p:spPr>
          <a:xfrm>
            <a:off x="4114800" y="4114800"/>
            <a:ext cx="3352800" cy="3810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1" name="Picture 3" descr="C:\Documents and Settings\Panasonic\Local Settings\Temporary Internet Files\Content.IE5\2MOWP7TC\MPj03961210000[1].jpg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810000" y="4227755"/>
            <a:ext cx="228600" cy="344245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762000" y="6172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Data</a:t>
            </a:r>
            <a:endParaRPr lang="en-US" sz="2800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24800" y="4105758"/>
            <a:ext cx="609600" cy="54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304800" y="4419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6600"/>
                </a:solidFill>
                <a:latin typeface="Gill Sans MT" pitchFamily="34" charset="0"/>
              </a:rPr>
              <a:t>Chris</a:t>
            </a:r>
            <a:endParaRPr lang="en-US" dirty="0">
              <a:solidFill>
                <a:srgbClr val="CC6600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mechanisms</a:t>
            </a: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3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1826030" y="44958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" name="TextBox 78"/>
          <p:cNvSpPr txBox="1"/>
          <p:nvPr/>
        </p:nvSpPr>
        <p:spPr>
          <a:xfrm>
            <a:off x="762000" y="3136071"/>
            <a:ext cx="434340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tx2"/>
                </a:solidFill>
                <a:latin typeface="Gill Sans MT" pitchFamily="34" charset="0"/>
              </a:rPr>
              <a:t>Prevent leaks through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tx2"/>
                </a:solidFill>
                <a:latin typeface="Gill Sans MT" pitchFamily="34" charset="0"/>
              </a:rPr>
              <a:t>storage channels like network connections, files…</a:t>
            </a:r>
            <a:endParaRPr lang="en-US" sz="2400" dirty="0">
              <a:solidFill>
                <a:schemeClr val="tx2"/>
              </a:solidFill>
              <a:latin typeface="Gill Sans MT" pitchFamily="34" charset="0"/>
            </a:endParaRPr>
          </a:p>
        </p:txBody>
      </p:sp>
      <p:sp>
        <p:nvSpPr>
          <p:cNvPr id="36" name="Cloud 35"/>
          <p:cNvSpPr/>
          <p:nvPr/>
        </p:nvSpPr>
        <p:spPr bwMode="auto">
          <a:xfrm>
            <a:off x="2918222" y="4137212"/>
            <a:ext cx="3582591" cy="2415988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40" name="Straight Arrow Connector 39"/>
          <p:cNvCxnSpPr>
            <a:stCxn id="53" idx="3"/>
          </p:cNvCxnSpPr>
          <p:nvPr/>
        </p:nvCxnSpPr>
        <p:spPr bwMode="auto">
          <a:xfrm>
            <a:off x="2438400" y="4724400"/>
            <a:ext cx="1252538" cy="4734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9" idx="3"/>
          </p:cNvCxnSpPr>
          <p:nvPr/>
        </p:nvCxnSpPr>
        <p:spPr bwMode="auto">
          <a:xfrm flipV="1">
            <a:off x="2438400" y="5315743"/>
            <a:ext cx="1322784" cy="1825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50" idx="3"/>
          </p:cNvCxnSpPr>
          <p:nvPr/>
        </p:nvCxnSpPr>
        <p:spPr bwMode="auto">
          <a:xfrm flipV="1">
            <a:off x="2441170" y="5433596"/>
            <a:ext cx="1252538" cy="58620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5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95875" y="5080037"/>
            <a:ext cx="306716" cy="408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" name="TextBox 58"/>
          <p:cNvSpPr txBox="1"/>
          <p:nvPr/>
        </p:nvSpPr>
        <p:spPr>
          <a:xfrm>
            <a:off x="4814888" y="5669302"/>
            <a:ext cx="983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Reduce</a:t>
            </a:r>
            <a:endParaRPr lang="en-US" sz="2000" b="1" dirty="0"/>
          </a:p>
        </p:txBody>
      </p:sp>
      <p:pic>
        <p:nvPicPr>
          <p:cNvPr id="6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49914" y="4726477"/>
            <a:ext cx="262505" cy="34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49914" y="5433596"/>
            <a:ext cx="262505" cy="34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49914" y="5083719"/>
            <a:ext cx="262505" cy="34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" name="TextBox 68"/>
          <p:cNvSpPr txBox="1"/>
          <p:nvPr/>
        </p:nvSpPr>
        <p:spPr>
          <a:xfrm>
            <a:off x="3690938" y="5669302"/>
            <a:ext cx="702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Map</a:t>
            </a:r>
            <a:endParaRPr lang="en-US" sz="2000" b="1" dirty="0"/>
          </a:p>
        </p:txBody>
      </p:sp>
      <p:sp>
        <p:nvSpPr>
          <p:cNvPr id="70" name="Rounded Rectangle 69"/>
          <p:cNvSpPr/>
          <p:nvPr/>
        </p:nvSpPr>
        <p:spPr>
          <a:xfrm>
            <a:off x="3550444" y="4608624"/>
            <a:ext cx="913209" cy="1414237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4323159" y="4962184"/>
            <a:ext cx="632222" cy="1767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252913" y="5256816"/>
            <a:ext cx="702469" cy="12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4323159" y="5374669"/>
            <a:ext cx="632222" cy="1767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4814888" y="4608624"/>
            <a:ext cx="913209" cy="1414237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7" name="Picture 3" descr="C:\Documents and Settings\Panasonic\Local Settings\Temporary Internet Files\Content.IE5\2MOWP7TC\MPj03961210000[1]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182666" y="4343400"/>
            <a:ext cx="397652" cy="502317"/>
          </a:xfrm>
          <a:prstGeom prst="rect">
            <a:avLst/>
          </a:prstGeom>
          <a:noFill/>
        </p:spPr>
      </p:pic>
      <p:sp>
        <p:nvSpPr>
          <p:cNvPr id="82" name="Right Arrow 81"/>
          <p:cNvSpPr/>
          <p:nvPr/>
        </p:nvSpPr>
        <p:spPr bwMode="auto">
          <a:xfrm>
            <a:off x="5728097" y="5138963"/>
            <a:ext cx="1053703" cy="255393"/>
          </a:xfrm>
          <a:prstGeom prst="rightArrow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81000" y="2069271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Mandatory access control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562600" y="2069271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Differential privacy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15000" y="3136071"/>
            <a:ext cx="2956194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tx2"/>
                </a:solidFill>
                <a:latin typeface="Gill Sans MT" pitchFamily="34" charset="0"/>
              </a:rPr>
              <a:t>Prevent leaks through the output of the computation </a:t>
            </a:r>
            <a:endParaRPr lang="en-US" sz="2400" dirty="0">
              <a:solidFill>
                <a:schemeClr val="tx2"/>
              </a:solidFill>
              <a:latin typeface="Gill Sans MT" pitchFamily="34" charset="0"/>
            </a:endParaRPr>
          </a:p>
        </p:txBody>
      </p:sp>
      <p:pic>
        <p:nvPicPr>
          <p:cNvPr id="49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1826030" y="51054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1828800" y="57912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Cross 89"/>
          <p:cNvSpPr/>
          <p:nvPr/>
        </p:nvSpPr>
        <p:spPr>
          <a:xfrm>
            <a:off x="4572000" y="2145471"/>
            <a:ext cx="381000" cy="381000"/>
          </a:xfrm>
          <a:prstGeom prst="pl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858000" y="5105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Output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4" name="Right Brace 93"/>
          <p:cNvSpPr/>
          <p:nvPr/>
        </p:nvSpPr>
        <p:spPr>
          <a:xfrm rot="16200000">
            <a:off x="6863936" y="1529936"/>
            <a:ext cx="521528" cy="2667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Brace 31"/>
          <p:cNvSpPr/>
          <p:nvPr/>
        </p:nvSpPr>
        <p:spPr>
          <a:xfrm rot="16200000">
            <a:off x="2209800" y="1066800"/>
            <a:ext cx="457201" cy="350520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600200" y="6243935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Data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roadmap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programming model?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How do we enforce privacy?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Leaks through system resources</a:t>
            </a:r>
          </a:p>
          <a:p>
            <a:pPr lvl="1"/>
            <a:r>
              <a:rPr lang="en-US" dirty="0" smtClean="0"/>
              <a:t>Leaks through the output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computations can be supported in Airavat?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2209800"/>
            <a:ext cx="48006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Untrusted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</a:rPr>
              <a:t>mapper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 + Trusted reducer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confines the </a:t>
            </a:r>
            <a:r>
              <a:rPr lang="en-US" dirty="0" err="1" smtClean="0"/>
              <a:t>untrusted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33528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MapReduce</a:t>
            </a:r>
            <a:r>
              <a:rPr lang="en-US" sz="2200" dirty="0" smtClean="0">
                <a:solidFill>
                  <a:schemeClr val="tx1"/>
                </a:solidFill>
              </a:rPr>
              <a:t> + DFS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4196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SELinux</a:t>
            </a:r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304800" y="22860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Untrusted program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7600" y="2362200"/>
            <a:ext cx="3124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Given by the computation provider</a:t>
            </a:r>
            <a:endParaRPr lang="en-US" sz="2600" dirty="0"/>
          </a:p>
        </p:txBody>
      </p:sp>
      <p:sp>
        <p:nvSpPr>
          <p:cNvPr id="21" name="TextBox 20"/>
          <p:cNvSpPr txBox="1"/>
          <p:nvPr/>
        </p:nvSpPr>
        <p:spPr>
          <a:xfrm>
            <a:off x="3657600" y="3505200"/>
            <a:ext cx="3124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Add mandatory access control (MAC)</a:t>
            </a:r>
            <a:endParaRPr lang="en-US" sz="2600" dirty="0"/>
          </a:p>
        </p:txBody>
      </p:sp>
      <p:sp>
        <p:nvSpPr>
          <p:cNvPr id="22" name="TextBox 21"/>
          <p:cNvSpPr txBox="1"/>
          <p:nvPr/>
        </p:nvSpPr>
        <p:spPr>
          <a:xfrm>
            <a:off x="3657600" y="4840069"/>
            <a:ext cx="2819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Add MAC policy </a:t>
            </a:r>
            <a:endParaRPr lang="en-US" sz="2600" dirty="0"/>
          </a:p>
        </p:txBody>
      </p:sp>
      <p:sp>
        <p:nvSpPr>
          <p:cNvPr id="23" name="Right Arrow 22"/>
          <p:cNvSpPr/>
          <p:nvPr/>
        </p:nvSpPr>
        <p:spPr>
          <a:xfrm>
            <a:off x="2057400" y="2743200"/>
            <a:ext cx="1371600" cy="1524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2057400" y="3810000"/>
            <a:ext cx="1371600" cy="1524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2057400" y="4953000"/>
            <a:ext cx="1371600" cy="1524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/>
          <p:cNvSpPr/>
          <p:nvPr/>
        </p:nvSpPr>
        <p:spPr>
          <a:xfrm>
            <a:off x="6477000" y="3657600"/>
            <a:ext cx="457200" cy="1600200"/>
          </a:xfrm>
          <a:prstGeom prst="rightBrac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7162800" y="4191000"/>
            <a:ext cx="1524000" cy="533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Airavat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confines the </a:t>
            </a:r>
            <a:r>
              <a:rPr lang="en-US" dirty="0" err="1" smtClean="0"/>
              <a:t>untrusted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33528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MapReduce</a:t>
            </a:r>
            <a:r>
              <a:rPr lang="en-US" sz="2200" dirty="0" smtClean="0">
                <a:solidFill>
                  <a:schemeClr val="tx1"/>
                </a:solidFill>
              </a:rPr>
              <a:t> + DFS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4196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SELinux</a:t>
            </a:r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304800" y="22860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Untrusted program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"/>
          </p:nvPr>
        </p:nvSpPr>
        <p:spPr>
          <a:xfrm>
            <a:off x="3276600" y="1752600"/>
            <a:ext cx="5638800" cy="3028890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We add mandatory access control to the </a:t>
            </a:r>
            <a:r>
              <a:rPr lang="en-US" sz="2600" dirty="0" err="1" smtClean="0">
                <a:latin typeface="Gill Sans MT" pitchFamily="34" charset="0"/>
              </a:rPr>
              <a:t>MapReduce</a:t>
            </a:r>
            <a:r>
              <a:rPr lang="en-US" sz="2600" dirty="0" smtClean="0">
                <a:latin typeface="Gill Sans MT" pitchFamily="34" charset="0"/>
              </a:rPr>
              <a:t> framework</a:t>
            </a:r>
          </a:p>
          <a:p>
            <a:r>
              <a:rPr lang="en-US" sz="2600" dirty="0" smtClean="0">
                <a:latin typeface="Gill Sans MT" pitchFamily="34" charset="0"/>
              </a:rPr>
              <a:t>Label input, intermediate values, output</a:t>
            </a:r>
          </a:p>
          <a:p>
            <a:r>
              <a:rPr lang="en-US" sz="2600" dirty="0" smtClean="0">
                <a:latin typeface="Gill Sans MT" pitchFamily="34" charset="0"/>
              </a:rPr>
              <a:t>Malicious code cannot leak labeled data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140200" y="4821936"/>
          <a:ext cx="1295400" cy="1274064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95400"/>
              </a:tblGrid>
              <a:tr h="36467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 2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6443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 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670800" y="5266471"/>
          <a:ext cx="1016000" cy="37084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Output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Rounded Rectangle 27"/>
          <p:cNvSpPr/>
          <p:nvPr/>
        </p:nvSpPr>
        <p:spPr>
          <a:xfrm>
            <a:off x="5902325" y="4719935"/>
            <a:ext cx="1133475" cy="1603176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5435600" y="5002848"/>
            <a:ext cx="800100" cy="23576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435600" y="5474371"/>
            <a:ext cx="800100" cy="98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435600" y="5792648"/>
            <a:ext cx="800100" cy="24754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902450" y="5474371"/>
            <a:ext cx="692150" cy="120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3800" y="4861392"/>
            <a:ext cx="335706" cy="3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3800" y="5334000"/>
            <a:ext cx="335706" cy="3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73800" y="5851589"/>
            <a:ext cx="335706" cy="3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Group 54"/>
          <p:cNvGrpSpPr/>
          <p:nvPr/>
        </p:nvGrpSpPr>
        <p:grpSpPr>
          <a:xfrm>
            <a:off x="7975600" y="4951511"/>
            <a:ext cx="228600" cy="228600"/>
            <a:chOff x="8128000" y="4951511"/>
            <a:chExt cx="228600" cy="228600"/>
          </a:xfrm>
        </p:grpSpPr>
        <p:sp>
          <p:nvSpPr>
            <p:cNvPr id="43" name="Rectangle 42"/>
            <p:cNvSpPr/>
            <p:nvPr/>
          </p:nvSpPr>
          <p:spPr>
            <a:xfrm>
              <a:off x="8128000" y="4951511"/>
              <a:ext cx="762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8204200" y="4951511"/>
              <a:ext cx="76200" cy="2286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280400" y="4951511"/>
              <a:ext cx="762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4292600" y="4925239"/>
            <a:ext cx="762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292600" y="5382439"/>
            <a:ext cx="762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292600" y="5763439"/>
            <a:ext cx="762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62400" y="6400800"/>
            <a:ext cx="304800" cy="76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>
              <a:latin typeface="Gill Sans MT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886200" y="6273225"/>
            <a:ext cx="152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600" dirty="0" smtClean="0">
                <a:solidFill>
                  <a:schemeClr val="tx1"/>
                </a:solidFill>
                <a:latin typeface="Gill Sans MT" pitchFamily="34" charset="0"/>
              </a:rPr>
              <a:t>Access </a:t>
            </a:r>
          </a:p>
          <a:p>
            <a:pPr algn="ctr">
              <a:buNone/>
            </a:pPr>
            <a:r>
              <a:rPr lang="en-US" sz="1600" dirty="0" smtClean="0">
                <a:solidFill>
                  <a:schemeClr val="tx1"/>
                </a:solidFill>
                <a:latin typeface="Gill Sans MT" pitchFamily="34" charset="0"/>
              </a:rPr>
              <a:t>control label</a:t>
            </a:r>
            <a:endParaRPr lang="en-US" sz="16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62600" y="63246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MapReduce</a:t>
            </a:r>
            <a:endParaRPr lang="en-US" sz="2400" dirty="0"/>
          </a:p>
        </p:txBody>
      </p:sp>
      <p:sp>
        <p:nvSpPr>
          <p:cNvPr id="62" name="Left Brace 61"/>
          <p:cNvSpPr/>
          <p:nvPr/>
        </p:nvSpPr>
        <p:spPr>
          <a:xfrm>
            <a:off x="2286000" y="1981200"/>
            <a:ext cx="685800" cy="4495800"/>
          </a:xfrm>
          <a:prstGeom prst="leftBrace">
            <a:avLst>
              <a:gd name="adj1" fmla="val 8333"/>
              <a:gd name="adj2" fmla="val 45454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confines the </a:t>
            </a:r>
            <a:r>
              <a:rPr lang="en-US" dirty="0" err="1" smtClean="0"/>
              <a:t>untrusted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33528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MapReduce</a:t>
            </a:r>
            <a:r>
              <a:rPr lang="en-US" sz="2200" dirty="0" smtClean="0">
                <a:solidFill>
                  <a:schemeClr val="tx1"/>
                </a:solidFill>
              </a:rPr>
              <a:t> + DFS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4196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SELinux</a:t>
            </a:r>
            <a:endParaRPr lang="en-US" sz="2200" dirty="0"/>
          </a:p>
        </p:txBody>
      </p:sp>
      <p:sp>
        <p:nvSpPr>
          <p:cNvPr id="11" name="Rectangle 10"/>
          <p:cNvSpPr/>
          <p:nvPr/>
        </p:nvSpPr>
        <p:spPr>
          <a:xfrm>
            <a:off x="304800" y="2286000"/>
            <a:ext cx="1600200" cy="106680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smtClean="0">
                <a:solidFill>
                  <a:srgbClr val="FF0000"/>
                </a:solidFill>
              </a:rPr>
              <a:t>Untrusted program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"/>
          </p:nvPr>
        </p:nvSpPr>
        <p:spPr>
          <a:xfrm>
            <a:off x="3276600" y="1752600"/>
            <a:ext cx="5638800" cy="4800600"/>
          </a:xfrm>
        </p:spPr>
        <p:txBody>
          <a:bodyPr>
            <a:noAutofit/>
          </a:bodyPr>
          <a:lstStyle/>
          <a:p>
            <a:r>
              <a:rPr lang="en-US" dirty="0" err="1" smtClean="0"/>
              <a:t>SELinux</a:t>
            </a:r>
            <a:r>
              <a:rPr lang="en-US" dirty="0" smtClean="0"/>
              <a:t> policy to enforce MAC</a:t>
            </a:r>
          </a:p>
          <a:p>
            <a:r>
              <a:rPr lang="en-US" dirty="0" smtClean="0"/>
              <a:t>Creates trusted and </a:t>
            </a:r>
            <a:r>
              <a:rPr lang="en-US" dirty="0" err="1" smtClean="0"/>
              <a:t>untrusted</a:t>
            </a:r>
            <a:r>
              <a:rPr lang="en-US" dirty="0" smtClean="0"/>
              <a:t> domains</a:t>
            </a:r>
          </a:p>
          <a:p>
            <a:r>
              <a:rPr lang="en-US" dirty="0" smtClean="0"/>
              <a:t>Processes and files are labeled to restrict interaction</a:t>
            </a:r>
          </a:p>
          <a:p>
            <a:r>
              <a:rPr lang="en-US" dirty="0" err="1" smtClean="0"/>
              <a:t>Mappers</a:t>
            </a:r>
            <a:r>
              <a:rPr lang="en-US" dirty="0" smtClean="0"/>
              <a:t> reside in </a:t>
            </a:r>
            <a:r>
              <a:rPr lang="en-US" dirty="0" err="1" smtClean="0"/>
              <a:t>untrusted</a:t>
            </a:r>
            <a:r>
              <a:rPr lang="en-US" dirty="0" smtClean="0"/>
              <a:t> domain</a:t>
            </a:r>
          </a:p>
          <a:p>
            <a:pPr lvl="1"/>
            <a:r>
              <a:rPr lang="en-US" dirty="0" smtClean="0"/>
              <a:t>Denied network access, limited file system interaction</a:t>
            </a:r>
            <a:endParaRPr lang="en-US" dirty="0"/>
          </a:p>
        </p:txBody>
      </p:sp>
      <p:sp>
        <p:nvSpPr>
          <p:cNvPr id="62" name="Left Brace 61"/>
          <p:cNvSpPr/>
          <p:nvPr/>
        </p:nvSpPr>
        <p:spPr>
          <a:xfrm>
            <a:off x="2286000" y="1981200"/>
            <a:ext cx="685800" cy="4495800"/>
          </a:xfrm>
          <a:prstGeom prst="leftBrace">
            <a:avLst>
              <a:gd name="adj1" fmla="val 8333"/>
              <a:gd name="adj2" fmla="val 6795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access control is not enough</a:t>
            </a:r>
            <a:endParaRPr lang="en-US" dirty="0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8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Labels can prevent the output from been read</a:t>
            </a:r>
          </a:p>
          <a:p>
            <a:r>
              <a:rPr lang="en-US" dirty="0" smtClean="0"/>
              <a:t>When can we remove the labels?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4419600"/>
          <a:ext cx="1447800" cy="18745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4478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Tablet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PC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Laptop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267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800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533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5867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6553200" y="4953000"/>
          <a:ext cx="1981200" cy="47625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98120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(</a:t>
                      </a:r>
                      <a:r>
                        <a:rPr lang="en-US" sz="19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r>
                        <a:rPr lang="en-US" sz="19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, </a:t>
                      </a:r>
                      <a:r>
                        <a:rPr lang="en-US" sz="1900" b="1" baseline="0" dirty="0" smtClean="0">
                          <a:solidFill>
                            <a:srgbClr val="FF0000"/>
                          </a:solidFill>
                          <a:latin typeface="Gill Sans MT" pitchFamily="34" charset="0"/>
                        </a:rPr>
                        <a:t> </a:t>
                      </a:r>
                      <a:r>
                        <a:rPr lang="en-US" sz="19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2)</a:t>
                      </a:r>
                      <a:endParaRPr lang="en-US" sz="19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" name="Group 45"/>
          <p:cNvGrpSpPr/>
          <p:nvPr/>
        </p:nvGrpSpPr>
        <p:grpSpPr>
          <a:xfrm>
            <a:off x="7239000" y="4648200"/>
            <a:ext cx="304800" cy="228600"/>
            <a:chOff x="7772400" y="2362200"/>
            <a:chExt cx="304800" cy="228600"/>
          </a:xfrm>
        </p:grpSpPr>
        <p:sp>
          <p:nvSpPr>
            <p:cNvPr id="43" name="Rectangle 42"/>
            <p:cNvSpPr/>
            <p:nvPr/>
          </p:nvSpPr>
          <p:spPr>
            <a:xfrm>
              <a:off x="7772400" y="2362200"/>
              <a:ext cx="76200" cy="228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48600" y="2362200"/>
              <a:ext cx="76200" cy="2286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924800" y="2362200"/>
              <a:ext cx="762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001000" y="2362200"/>
              <a:ext cx="76200" cy="2286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None/>
              </a:pPr>
              <a:endParaRPr lang="en-US" sz="1600">
                <a:latin typeface="Gill Sans MT" pitchFamily="34" charset="0"/>
              </a:endParaRPr>
            </a:p>
          </p:txBody>
        </p:sp>
      </p:grpSp>
      <p:sp>
        <p:nvSpPr>
          <p:cNvPr id="48" name="Rectangle 47"/>
          <p:cNvSpPr/>
          <p:nvPr/>
        </p:nvSpPr>
        <p:spPr>
          <a:xfrm>
            <a:off x="762000" y="4495800"/>
            <a:ext cx="76200" cy="228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62000" y="4953000"/>
            <a:ext cx="762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62000" y="5410200"/>
            <a:ext cx="76200" cy="228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62000" y="5867400"/>
            <a:ext cx="76200" cy="2286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15000" y="3124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Output leaks the presence of Peter !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6200" y="348609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Peter</a:t>
            </a:r>
            <a:endParaRPr lang="en-US" sz="2000" b="1" dirty="0"/>
          </a:p>
        </p:txBody>
      </p:sp>
      <p:cxnSp>
        <p:nvCxnSpPr>
          <p:cNvPr id="60" name="Straight Arrow Connector 59"/>
          <p:cNvCxnSpPr/>
          <p:nvPr/>
        </p:nvCxnSpPr>
        <p:spPr>
          <a:xfrm rot="5400000">
            <a:off x="304006" y="4037806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33400" y="2811959"/>
            <a:ext cx="3124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Gill Sans MT" pitchFamily="34" charset="0"/>
                <a:sym typeface="Wingdings" pitchFamily="2" charset="2"/>
              </a:rPr>
              <a:t>if (input belongs-to Peter) </a:t>
            </a:r>
          </a:p>
          <a:p>
            <a:r>
              <a:rPr lang="en-US" sz="2200" dirty="0" smtClean="0">
                <a:solidFill>
                  <a:srgbClr val="FF0000"/>
                </a:solidFill>
                <a:latin typeface="Gill Sans MT" pitchFamily="34" charset="0"/>
                <a:sym typeface="Wingdings" pitchFamily="2" charset="2"/>
              </a:rPr>
              <a:t>       print (</a:t>
            </a:r>
            <a:r>
              <a:rPr lang="en-US" sz="2200" dirty="0" err="1" smtClean="0">
                <a:solidFill>
                  <a:srgbClr val="FF0000"/>
                </a:solidFill>
                <a:latin typeface="Gill Sans MT" pitchFamily="34" charset="0"/>
                <a:sym typeface="Wingdings" pitchFamily="2" charset="2"/>
              </a:rPr>
              <a:t>iPad</a:t>
            </a:r>
            <a:r>
              <a:rPr lang="en-US" sz="2200" dirty="0" smtClean="0">
                <a:solidFill>
                  <a:srgbClr val="FF0000"/>
                </a:solidFill>
                <a:latin typeface="Gill Sans MT" pitchFamily="34" charset="0"/>
                <a:sym typeface="Wingdings" pitchFamily="2" charset="2"/>
              </a:rPr>
              <a:t>, 1000000)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607733" y="4086811"/>
            <a:ext cx="1354667" cy="215252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07467" y="4086811"/>
            <a:ext cx="1354667" cy="215252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 sz="1600">
              <a:latin typeface="Gill Sans MT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133600" y="4466668"/>
            <a:ext cx="812800" cy="3165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133600" y="5099763"/>
            <a:ext cx="812800" cy="13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133600" y="5527103"/>
            <a:ext cx="812800" cy="332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133600" y="5987416"/>
            <a:ext cx="812800" cy="13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691467" y="4403359"/>
            <a:ext cx="1286933" cy="56978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623733" y="5099763"/>
            <a:ext cx="1354667" cy="13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623733" y="5226382"/>
            <a:ext cx="1354667" cy="69640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58933" y="5099763"/>
            <a:ext cx="609600" cy="131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81868" y="4276740"/>
            <a:ext cx="341035" cy="50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81867" y="4973144"/>
            <a:ext cx="341035" cy="50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81867" y="5606239"/>
            <a:ext cx="341035" cy="50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909835"/>
            <a:ext cx="341035" cy="50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TextBox 39"/>
          <p:cNvSpPr txBox="1"/>
          <p:nvPr/>
        </p:nvSpPr>
        <p:spPr>
          <a:xfrm rot="1538473">
            <a:off x="3557021" y="4332762"/>
            <a:ext cx="1704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>
                <a:latin typeface="Gill Sans MT" pitchFamily="34" charset="0"/>
              </a:rPr>
              <a:t>(ipad,</a:t>
            </a:r>
            <a:r>
              <a:rPr lang="en-US" sz="1800" dirty="0" smtClean="0">
                <a:solidFill>
                  <a:srgbClr val="FF0000"/>
                </a:solidFill>
                <a:latin typeface="Gill Sans MT" pitchFamily="34" charset="0"/>
              </a:rPr>
              <a:t>1000001</a:t>
            </a:r>
            <a:r>
              <a:rPr lang="en-US" sz="1800" dirty="0" smtClean="0">
                <a:latin typeface="Gill Sans MT" pitchFamily="34" charset="0"/>
              </a:rPr>
              <a:t>)</a:t>
            </a:r>
            <a:endParaRPr lang="en-US" sz="1800" dirty="0">
              <a:latin typeface="Gill Sans MT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9781901">
            <a:off x="3933730" y="5540246"/>
            <a:ext cx="1151467" cy="30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 smtClean="0">
                <a:latin typeface="Gill Sans MT" pitchFamily="34" charset="0"/>
              </a:rPr>
              <a:t>(ipad,1)</a:t>
            </a:r>
            <a:endParaRPr lang="en-US" sz="1800" dirty="0">
              <a:latin typeface="Gill Sans MT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43535" y="5732858"/>
            <a:ext cx="747665" cy="30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>
                <a:latin typeface="Gill Sans MT" pitchFamily="34" charset="0"/>
              </a:rPr>
              <a:t>SUM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315200" y="6324703"/>
            <a:ext cx="270933" cy="633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endParaRPr lang="en-US">
              <a:latin typeface="Gill Sans MT" pitchFamily="34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rot="5400000">
            <a:off x="6364386" y="4403006"/>
            <a:ext cx="886333" cy="706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3" descr="C:\Documents and Settings\Panasonic\Local Settings\Temporary Internet Files\Content.IE5\2MOWP7TC\MPj03961210000[1].jp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014133" y="3833573"/>
            <a:ext cx="270933" cy="381347"/>
          </a:xfrm>
          <a:prstGeom prst="rect">
            <a:avLst/>
          </a:prstGeom>
          <a:noFill/>
        </p:spPr>
      </p:pic>
      <p:cxnSp>
        <p:nvCxnSpPr>
          <p:cNvPr id="63" name="Straight Arrow Connector 62"/>
          <p:cNvCxnSpPr/>
          <p:nvPr/>
        </p:nvCxnSpPr>
        <p:spPr>
          <a:xfrm>
            <a:off x="2590800" y="3581400"/>
            <a:ext cx="304800" cy="228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586133" y="61354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Access control label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2362200" y="6320135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Map phase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4343400" y="63201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Reduce phase</a:t>
            </a:r>
            <a:endParaRPr lang="en-US" sz="2400" dirty="0"/>
          </a:p>
        </p:txBody>
      </p:sp>
      <p:graphicFrame>
        <p:nvGraphicFramePr>
          <p:cNvPr id="54" name="Table 53"/>
          <p:cNvGraphicFramePr>
            <a:graphicFrameLocks noGrp="1"/>
          </p:cNvGraphicFramePr>
          <p:nvPr/>
        </p:nvGraphicFramePr>
        <p:xfrm>
          <a:off x="6553200" y="4953000"/>
          <a:ext cx="1981200" cy="47625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981200"/>
              </a:tblGrid>
              <a:tr h="476250"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(</a:t>
                      </a:r>
                      <a:r>
                        <a:rPr lang="en-US" sz="1900" b="1" dirty="0" err="1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iPad</a:t>
                      </a:r>
                      <a:r>
                        <a:rPr lang="en-US" sz="19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, </a:t>
                      </a:r>
                      <a:r>
                        <a:rPr lang="en-US" sz="1900" b="1" baseline="0" dirty="0" smtClean="0">
                          <a:solidFill>
                            <a:srgbClr val="FF0000"/>
                          </a:solidFill>
                          <a:latin typeface="Gill Sans MT" pitchFamily="34" charset="0"/>
                        </a:rPr>
                        <a:t>1000002</a:t>
                      </a:r>
                      <a:r>
                        <a:rPr lang="en-US" sz="19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)</a:t>
                      </a:r>
                      <a:endParaRPr lang="en-US" sz="19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1" grpId="0"/>
      <p:bldP spid="4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access control is not enough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Need mechanisms to enforce that the output does not violate an individual’s privacy.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Background: Differential privacy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458200" cy="1752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smtClean="0">
                <a:latin typeface="Gill Sans MT" pitchFamily="34" charset="0"/>
              </a:rPr>
              <a:t>A mechanism is </a:t>
            </a:r>
            <a:r>
              <a:rPr lang="en-US" sz="2800" dirty="0" smtClean="0">
                <a:solidFill>
                  <a:srgbClr val="FF6600"/>
                </a:solidFill>
                <a:latin typeface="Gill Sans MT" pitchFamily="34" charset="0"/>
              </a:rPr>
              <a:t>differentially private </a:t>
            </a:r>
            <a:r>
              <a:rPr lang="en-US" sz="2800" dirty="0" smtClean="0">
                <a:latin typeface="Gill Sans MT" pitchFamily="34" charset="0"/>
              </a:rPr>
              <a:t>if every output is produced with similar probability whether any given input is included or not</a:t>
            </a:r>
          </a:p>
          <a:p>
            <a:pPr algn="ctr"/>
            <a:endParaRPr lang="en-US" sz="2800" dirty="0">
              <a:latin typeface="Gill Sans M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63362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Cynthia Dwork. </a:t>
            </a:r>
            <a:r>
              <a:rPr lang="en-US" i="1" dirty="0" smtClean="0"/>
              <a:t>Differential Privacy</a:t>
            </a:r>
            <a:r>
              <a:rPr lang="en-US" dirty="0" smtClean="0"/>
              <a:t>. ICALP 2006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model in year 201X</a:t>
            </a:r>
            <a:endParaRPr lang="en-US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700" dirty="0" smtClean="0"/>
              <a:t>Frameworks available to ease cloud programming</a:t>
            </a:r>
          </a:p>
          <a:p>
            <a:r>
              <a:rPr lang="en-US" sz="2700" dirty="0" err="1" smtClean="0">
                <a:solidFill>
                  <a:srgbClr val="C00000"/>
                </a:solidFill>
              </a:rPr>
              <a:t>MapReduce</a:t>
            </a:r>
            <a:r>
              <a:rPr lang="en-US" sz="2700" dirty="0" smtClean="0">
                <a:solidFill>
                  <a:srgbClr val="C00000"/>
                </a:solidFill>
              </a:rPr>
              <a:t>:</a:t>
            </a:r>
            <a:r>
              <a:rPr lang="en-US" sz="2700" dirty="0" smtClean="0"/>
              <a:t> Parallel processing on clusters of machines</a:t>
            </a:r>
          </a:p>
          <a:p>
            <a:pPr lvl="1"/>
            <a:endParaRPr lang="en-US" dirty="0" smtClean="0"/>
          </a:p>
        </p:txBody>
      </p:sp>
      <p:sp>
        <p:nvSpPr>
          <p:cNvPr id="23" name="Cloud 22"/>
          <p:cNvSpPr/>
          <p:nvPr/>
        </p:nvSpPr>
        <p:spPr bwMode="auto">
          <a:xfrm>
            <a:off x="2514600" y="3048000"/>
            <a:ext cx="3886200" cy="31242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267200"/>
            <a:ext cx="332709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/>
          <p:nvPr/>
        </p:nvSpPr>
        <p:spPr>
          <a:xfrm>
            <a:off x="4572000" y="50292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Reduce</a:t>
            </a:r>
            <a:endParaRPr lang="en-US" sz="2200" b="1" dirty="0"/>
          </a:p>
        </p:txBody>
      </p:sp>
      <p:pic>
        <p:nvPicPr>
          <p:cNvPr id="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5249" y="38100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5249" y="47244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5249" y="4271962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/>
        </p:nvSpPr>
        <p:spPr>
          <a:xfrm>
            <a:off x="3352800" y="5029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Map</a:t>
            </a:r>
            <a:endParaRPr lang="en-US" sz="2200" b="1" dirty="0"/>
          </a:p>
        </p:txBody>
      </p:sp>
      <p:sp>
        <p:nvSpPr>
          <p:cNvPr id="36" name="Rounded Rectangle 35"/>
          <p:cNvSpPr/>
          <p:nvPr/>
        </p:nvSpPr>
        <p:spPr>
          <a:xfrm>
            <a:off x="32004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4038600" y="41148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962400" y="4495800"/>
            <a:ext cx="762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4038600" y="4648200"/>
            <a:ext cx="685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ight Arrow 70"/>
          <p:cNvSpPr/>
          <p:nvPr/>
        </p:nvSpPr>
        <p:spPr>
          <a:xfrm>
            <a:off x="5486400" y="4419600"/>
            <a:ext cx="1447800" cy="2286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6934200" y="42672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Output</a:t>
            </a:r>
            <a:endParaRPr lang="en-US" sz="2200" dirty="0"/>
          </a:p>
        </p:txBody>
      </p:sp>
      <p:sp>
        <p:nvSpPr>
          <p:cNvPr id="73" name="Rounded Rectangle 72"/>
          <p:cNvSpPr/>
          <p:nvPr/>
        </p:nvSpPr>
        <p:spPr>
          <a:xfrm>
            <a:off x="4572000" y="3657600"/>
            <a:ext cx="990600" cy="1828800"/>
          </a:xfrm>
          <a:prstGeom prst="round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581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191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72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533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TextBox 37"/>
          <p:cNvSpPr txBox="1"/>
          <p:nvPr/>
        </p:nvSpPr>
        <p:spPr>
          <a:xfrm>
            <a:off x="762000" y="58674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Data</a:t>
            </a:r>
            <a:endParaRPr lang="en-US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5867400" y="5334000"/>
            <a:ext cx="3124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500" dirty="0" smtClean="0"/>
              <a:t> Data mining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 Genomic computation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 Social networks</a:t>
            </a:r>
            <a:endParaRPr lang="en-US" sz="2500" dirty="0"/>
          </a:p>
        </p:txBody>
      </p:sp>
      <p:cxnSp>
        <p:nvCxnSpPr>
          <p:cNvPr id="47" name="Straight Arrow Connector 46"/>
          <p:cNvCxnSpPr>
            <a:stCxn id="50" idx="3"/>
          </p:cNvCxnSpPr>
          <p:nvPr/>
        </p:nvCxnSpPr>
        <p:spPr bwMode="auto">
          <a:xfrm>
            <a:off x="1907770" y="3581400"/>
            <a:ext cx="1445030" cy="685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>
            <a:off x="1905000" y="4545106"/>
            <a:ext cx="1447800" cy="268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 flipV="1">
            <a:off x="1755370" y="4800600"/>
            <a:ext cx="1521230" cy="914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50" name="Picture 10"/>
          <p:cNvPicPr>
            <a:picLocks noChangeAspect="1" noChangeArrowheads="1"/>
          </p:cNvPicPr>
          <p:nvPr/>
        </p:nvPicPr>
        <p:blipFill>
          <a:blip r:embed="rId8" cstate="print"/>
          <a:srcRect l="11111" r="16667"/>
          <a:stretch>
            <a:fillRect/>
          </a:stretch>
        </p:blipFill>
        <p:spPr bwMode="auto">
          <a:xfrm>
            <a:off x="1295400" y="33528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10"/>
          <p:cNvPicPr>
            <a:picLocks noChangeAspect="1" noChangeArrowheads="1"/>
          </p:cNvPicPr>
          <p:nvPr/>
        </p:nvPicPr>
        <p:blipFill>
          <a:blip r:embed="rId8" cstate="print"/>
          <a:srcRect l="11111" r="16667"/>
          <a:stretch>
            <a:fillRect/>
          </a:stretch>
        </p:blipFill>
        <p:spPr bwMode="auto">
          <a:xfrm>
            <a:off x="1295400" y="53340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10"/>
          <p:cNvPicPr>
            <a:picLocks noChangeAspect="1" noChangeArrowheads="1"/>
          </p:cNvPicPr>
          <p:nvPr/>
        </p:nvPicPr>
        <p:blipFill>
          <a:blip r:embed="rId8" cstate="print"/>
          <a:srcRect l="11111" r="16667"/>
          <a:stretch>
            <a:fillRect/>
          </a:stretch>
        </p:blipFill>
        <p:spPr bwMode="auto">
          <a:xfrm>
            <a:off x="1295400" y="4343400"/>
            <a:ext cx="61237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privacy (intuition)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458200" cy="1752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smtClean="0">
                <a:latin typeface="Gill Sans MT" pitchFamily="34" charset="0"/>
              </a:rPr>
              <a:t>A mechanism is </a:t>
            </a:r>
            <a:r>
              <a:rPr lang="en-US" sz="2800" dirty="0" smtClean="0">
                <a:solidFill>
                  <a:srgbClr val="FF6600"/>
                </a:solidFill>
                <a:latin typeface="Gill Sans MT" pitchFamily="34" charset="0"/>
              </a:rPr>
              <a:t>differentially private </a:t>
            </a:r>
            <a:r>
              <a:rPr lang="en-US" sz="2800" dirty="0" smtClean="0">
                <a:latin typeface="Gill Sans MT" pitchFamily="34" charset="0"/>
              </a:rPr>
              <a:t>if every output is produced with similar probability whether any given input is included or not</a:t>
            </a:r>
          </a:p>
          <a:p>
            <a:pPr algn="ctr"/>
            <a:endParaRPr lang="en-US" sz="2800" dirty="0">
              <a:latin typeface="Gill Sans MT" pitchFamily="34" charset="0"/>
            </a:endParaRPr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267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72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Freeform 10"/>
          <p:cNvSpPr>
            <a:spLocks/>
          </p:cNvSpPr>
          <p:nvPr/>
        </p:nvSpPr>
        <p:spPr bwMode="auto">
          <a:xfrm>
            <a:off x="3429000" y="3669268"/>
            <a:ext cx="2514600" cy="369332"/>
          </a:xfrm>
          <a:custGeom>
            <a:avLst/>
            <a:gdLst>
              <a:gd name="T0" fmla="*/ 0 w 4608"/>
              <a:gd name="T1" fmla="*/ 2147483647 h 1288"/>
              <a:gd name="T2" fmla="*/ 2147483647 w 4608"/>
              <a:gd name="T3" fmla="*/ 2147483647 h 1288"/>
              <a:gd name="T4" fmla="*/ 2147483647 w 4608"/>
              <a:gd name="T5" fmla="*/ 2147483647 h 1288"/>
              <a:gd name="T6" fmla="*/ 2147483647 w 4608"/>
              <a:gd name="T7" fmla="*/ 2147483647 h 1288"/>
              <a:gd name="T8" fmla="*/ 2147483647 w 4608"/>
              <a:gd name="T9" fmla="*/ 2147483647 h 1288"/>
              <a:gd name="T10" fmla="*/ 2147483647 w 4608"/>
              <a:gd name="T11" fmla="*/ 2147483647 h 1288"/>
              <a:gd name="T12" fmla="*/ 2147483647 w 4608"/>
              <a:gd name="T13" fmla="*/ 2147483647 h 1288"/>
              <a:gd name="T14" fmla="*/ 2147483647 w 4608"/>
              <a:gd name="T15" fmla="*/ 2147483647 h 1288"/>
              <a:gd name="T16" fmla="*/ 2147483647 w 4608"/>
              <a:gd name="T17" fmla="*/ 2147483647 h 1288"/>
              <a:gd name="T18" fmla="*/ 2147483647 w 4608"/>
              <a:gd name="T19" fmla="*/ 2147483647 h 1288"/>
              <a:gd name="T20" fmla="*/ 2147483647 w 4608"/>
              <a:gd name="T21" fmla="*/ 2147483647 h 1288"/>
              <a:gd name="T22" fmla="*/ 2147483647 w 4608"/>
              <a:gd name="T23" fmla="*/ 2147483647 h 1288"/>
              <a:gd name="T24" fmla="*/ 2147483647 w 4608"/>
              <a:gd name="T25" fmla="*/ 2147483647 h 1288"/>
              <a:gd name="T26" fmla="*/ 2147483647 w 4608"/>
              <a:gd name="T27" fmla="*/ 2147483647 h 1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608"/>
              <a:gd name="T43" fmla="*/ 0 h 1288"/>
              <a:gd name="T44" fmla="*/ 4608 w 4608"/>
              <a:gd name="T45" fmla="*/ 1288 h 128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608" h="1288">
                <a:moveTo>
                  <a:pt x="0" y="1096"/>
                </a:moveTo>
                <a:cubicBezTo>
                  <a:pt x="192" y="1092"/>
                  <a:pt x="384" y="1088"/>
                  <a:pt x="528" y="1048"/>
                </a:cubicBezTo>
                <a:cubicBezTo>
                  <a:pt x="672" y="1008"/>
                  <a:pt x="760" y="944"/>
                  <a:pt x="864" y="856"/>
                </a:cubicBezTo>
                <a:cubicBezTo>
                  <a:pt x="968" y="768"/>
                  <a:pt x="1056" y="640"/>
                  <a:pt x="1152" y="520"/>
                </a:cubicBezTo>
                <a:cubicBezTo>
                  <a:pt x="1248" y="400"/>
                  <a:pt x="1352" y="216"/>
                  <a:pt x="1440" y="136"/>
                </a:cubicBezTo>
                <a:cubicBezTo>
                  <a:pt x="1528" y="56"/>
                  <a:pt x="1592" y="0"/>
                  <a:pt x="1680" y="40"/>
                </a:cubicBezTo>
                <a:cubicBezTo>
                  <a:pt x="1768" y="80"/>
                  <a:pt x="1904" y="296"/>
                  <a:pt x="1968" y="376"/>
                </a:cubicBezTo>
                <a:cubicBezTo>
                  <a:pt x="2032" y="456"/>
                  <a:pt x="2024" y="464"/>
                  <a:pt x="2064" y="520"/>
                </a:cubicBezTo>
                <a:cubicBezTo>
                  <a:pt x="2104" y="576"/>
                  <a:pt x="2128" y="656"/>
                  <a:pt x="2208" y="712"/>
                </a:cubicBezTo>
                <a:cubicBezTo>
                  <a:pt x="2288" y="768"/>
                  <a:pt x="2440" y="808"/>
                  <a:pt x="2544" y="856"/>
                </a:cubicBezTo>
                <a:cubicBezTo>
                  <a:pt x="2648" y="904"/>
                  <a:pt x="2704" y="952"/>
                  <a:pt x="2832" y="1000"/>
                </a:cubicBezTo>
                <a:cubicBezTo>
                  <a:pt x="2960" y="1048"/>
                  <a:pt x="3152" y="1104"/>
                  <a:pt x="3312" y="1144"/>
                </a:cubicBezTo>
                <a:cubicBezTo>
                  <a:pt x="3472" y="1184"/>
                  <a:pt x="3576" y="1216"/>
                  <a:pt x="3792" y="1240"/>
                </a:cubicBezTo>
                <a:cubicBezTo>
                  <a:pt x="4008" y="1264"/>
                  <a:pt x="4472" y="1280"/>
                  <a:pt x="4608" y="1288"/>
                </a:cubicBezTo>
              </a:path>
            </a:pathLst>
          </a:custGeom>
          <a:noFill/>
          <a:ln w="28575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4114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Output distribution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3200396" y="4926687"/>
            <a:ext cx="838204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MT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0400" y="4648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F(x)</a:t>
            </a:r>
            <a:endParaRPr lang="en-US" sz="22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762000" y="3810000"/>
          <a:ext cx="228599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457199"/>
              </a:tblGrid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33600" y="63362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Cynthia Dwork. </a:t>
            </a:r>
            <a:r>
              <a:rPr lang="en-US" i="1" dirty="0" smtClean="0"/>
              <a:t>Differential Privacy</a:t>
            </a:r>
            <a:r>
              <a:rPr lang="en-US" dirty="0" smtClean="0"/>
              <a:t>. ICALP 2006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privacy (intuition)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458200" cy="1752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800" dirty="0" smtClean="0">
                <a:latin typeface="Gill Sans MT" pitchFamily="34" charset="0"/>
              </a:rPr>
              <a:t>A mechanism is </a:t>
            </a:r>
            <a:r>
              <a:rPr lang="en-US" sz="2800" dirty="0" smtClean="0">
                <a:solidFill>
                  <a:srgbClr val="FF6600"/>
                </a:solidFill>
                <a:latin typeface="Gill Sans MT" pitchFamily="34" charset="0"/>
              </a:rPr>
              <a:t>differentially private </a:t>
            </a:r>
            <a:r>
              <a:rPr lang="en-US" sz="2800" dirty="0" smtClean="0">
                <a:latin typeface="Gill Sans MT" pitchFamily="34" charset="0"/>
              </a:rPr>
              <a:t>if every output is produced with similar probability whether any given input is included or not</a:t>
            </a:r>
          </a:p>
          <a:p>
            <a:pPr algn="ctr"/>
            <a:endParaRPr lang="en-US" sz="2800" dirty="0">
              <a:latin typeface="Gill Sans MT" pitchFamily="34" charset="0"/>
            </a:endParaRPr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81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267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72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Freeform 10"/>
          <p:cNvSpPr>
            <a:spLocks/>
          </p:cNvSpPr>
          <p:nvPr/>
        </p:nvSpPr>
        <p:spPr bwMode="auto">
          <a:xfrm>
            <a:off x="3429000" y="3669268"/>
            <a:ext cx="2514600" cy="369332"/>
          </a:xfrm>
          <a:custGeom>
            <a:avLst/>
            <a:gdLst>
              <a:gd name="T0" fmla="*/ 0 w 4608"/>
              <a:gd name="T1" fmla="*/ 2147483647 h 1288"/>
              <a:gd name="T2" fmla="*/ 2147483647 w 4608"/>
              <a:gd name="T3" fmla="*/ 2147483647 h 1288"/>
              <a:gd name="T4" fmla="*/ 2147483647 w 4608"/>
              <a:gd name="T5" fmla="*/ 2147483647 h 1288"/>
              <a:gd name="T6" fmla="*/ 2147483647 w 4608"/>
              <a:gd name="T7" fmla="*/ 2147483647 h 1288"/>
              <a:gd name="T8" fmla="*/ 2147483647 w 4608"/>
              <a:gd name="T9" fmla="*/ 2147483647 h 1288"/>
              <a:gd name="T10" fmla="*/ 2147483647 w 4608"/>
              <a:gd name="T11" fmla="*/ 2147483647 h 1288"/>
              <a:gd name="T12" fmla="*/ 2147483647 w 4608"/>
              <a:gd name="T13" fmla="*/ 2147483647 h 1288"/>
              <a:gd name="T14" fmla="*/ 2147483647 w 4608"/>
              <a:gd name="T15" fmla="*/ 2147483647 h 1288"/>
              <a:gd name="T16" fmla="*/ 2147483647 w 4608"/>
              <a:gd name="T17" fmla="*/ 2147483647 h 1288"/>
              <a:gd name="T18" fmla="*/ 2147483647 w 4608"/>
              <a:gd name="T19" fmla="*/ 2147483647 h 1288"/>
              <a:gd name="T20" fmla="*/ 2147483647 w 4608"/>
              <a:gd name="T21" fmla="*/ 2147483647 h 1288"/>
              <a:gd name="T22" fmla="*/ 2147483647 w 4608"/>
              <a:gd name="T23" fmla="*/ 2147483647 h 1288"/>
              <a:gd name="T24" fmla="*/ 2147483647 w 4608"/>
              <a:gd name="T25" fmla="*/ 2147483647 h 1288"/>
              <a:gd name="T26" fmla="*/ 2147483647 w 4608"/>
              <a:gd name="T27" fmla="*/ 2147483647 h 1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608"/>
              <a:gd name="T43" fmla="*/ 0 h 1288"/>
              <a:gd name="T44" fmla="*/ 4608 w 4608"/>
              <a:gd name="T45" fmla="*/ 1288 h 128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608" h="1288">
                <a:moveTo>
                  <a:pt x="0" y="1096"/>
                </a:moveTo>
                <a:cubicBezTo>
                  <a:pt x="192" y="1092"/>
                  <a:pt x="384" y="1088"/>
                  <a:pt x="528" y="1048"/>
                </a:cubicBezTo>
                <a:cubicBezTo>
                  <a:pt x="672" y="1008"/>
                  <a:pt x="760" y="944"/>
                  <a:pt x="864" y="856"/>
                </a:cubicBezTo>
                <a:cubicBezTo>
                  <a:pt x="968" y="768"/>
                  <a:pt x="1056" y="640"/>
                  <a:pt x="1152" y="520"/>
                </a:cubicBezTo>
                <a:cubicBezTo>
                  <a:pt x="1248" y="400"/>
                  <a:pt x="1352" y="216"/>
                  <a:pt x="1440" y="136"/>
                </a:cubicBezTo>
                <a:cubicBezTo>
                  <a:pt x="1528" y="56"/>
                  <a:pt x="1592" y="0"/>
                  <a:pt x="1680" y="40"/>
                </a:cubicBezTo>
                <a:cubicBezTo>
                  <a:pt x="1768" y="80"/>
                  <a:pt x="1904" y="296"/>
                  <a:pt x="1968" y="376"/>
                </a:cubicBezTo>
                <a:cubicBezTo>
                  <a:pt x="2032" y="456"/>
                  <a:pt x="2024" y="464"/>
                  <a:pt x="2064" y="520"/>
                </a:cubicBezTo>
                <a:cubicBezTo>
                  <a:pt x="2104" y="576"/>
                  <a:pt x="2128" y="656"/>
                  <a:pt x="2208" y="712"/>
                </a:cubicBezTo>
                <a:cubicBezTo>
                  <a:pt x="2288" y="768"/>
                  <a:pt x="2440" y="808"/>
                  <a:pt x="2544" y="856"/>
                </a:cubicBezTo>
                <a:cubicBezTo>
                  <a:pt x="2648" y="904"/>
                  <a:pt x="2704" y="952"/>
                  <a:pt x="2832" y="1000"/>
                </a:cubicBezTo>
                <a:cubicBezTo>
                  <a:pt x="2960" y="1048"/>
                  <a:pt x="3152" y="1104"/>
                  <a:pt x="3312" y="1144"/>
                </a:cubicBezTo>
                <a:cubicBezTo>
                  <a:pt x="3472" y="1184"/>
                  <a:pt x="3576" y="1216"/>
                  <a:pt x="3792" y="1240"/>
                </a:cubicBezTo>
                <a:cubicBezTo>
                  <a:pt x="4008" y="1264"/>
                  <a:pt x="4472" y="1280"/>
                  <a:pt x="4608" y="1288"/>
                </a:cubicBezTo>
              </a:path>
            </a:pathLst>
          </a:custGeom>
          <a:noFill/>
          <a:ln w="28575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7" name="Freeform 13"/>
          <p:cNvSpPr>
            <a:spLocks/>
          </p:cNvSpPr>
          <p:nvPr/>
        </p:nvSpPr>
        <p:spPr bwMode="auto">
          <a:xfrm>
            <a:off x="3657600" y="3657600"/>
            <a:ext cx="2362200" cy="369332"/>
          </a:xfrm>
          <a:custGeom>
            <a:avLst/>
            <a:gdLst>
              <a:gd name="T0" fmla="*/ 0 w 4608"/>
              <a:gd name="T1" fmla="*/ 2147483647 h 1288"/>
              <a:gd name="T2" fmla="*/ 2147483647 w 4608"/>
              <a:gd name="T3" fmla="*/ 2147483647 h 1288"/>
              <a:gd name="T4" fmla="*/ 2147483647 w 4608"/>
              <a:gd name="T5" fmla="*/ 2147483647 h 1288"/>
              <a:gd name="T6" fmla="*/ 2147483647 w 4608"/>
              <a:gd name="T7" fmla="*/ 2147483647 h 1288"/>
              <a:gd name="T8" fmla="*/ 2147483647 w 4608"/>
              <a:gd name="T9" fmla="*/ 2147483647 h 1288"/>
              <a:gd name="T10" fmla="*/ 2147483647 w 4608"/>
              <a:gd name="T11" fmla="*/ 2147483647 h 1288"/>
              <a:gd name="T12" fmla="*/ 2147483647 w 4608"/>
              <a:gd name="T13" fmla="*/ 2147483647 h 1288"/>
              <a:gd name="T14" fmla="*/ 2147483647 w 4608"/>
              <a:gd name="T15" fmla="*/ 2147483647 h 1288"/>
              <a:gd name="T16" fmla="*/ 2147483647 w 4608"/>
              <a:gd name="T17" fmla="*/ 2147483647 h 1288"/>
              <a:gd name="T18" fmla="*/ 2147483647 w 4608"/>
              <a:gd name="T19" fmla="*/ 2147483647 h 1288"/>
              <a:gd name="T20" fmla="*/ 2147483647 w 4608"/>
              <a:gd name="T21" fmla="*/ 2147483647 h 1288"/>
              <a:gd name="T22" fmla="*/ 2147483647 w 4608"/>
              <a:gd name="T23" fmla="*/ 2147483647 h 1288"/>
              <a:gd name="T24" fmla="*/ 2147483647 w 4608"/>
              <a:gd name="T25" fmla="*/ 2147483647 h 1288"/>
              <a:gd name="T26" fmla="*/ 2147483647 w 4608"/>
              <a:gd name="T27" fmla="*/ 2147483647 h 128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608"/>
              <a:gd name="T43" fmla="*/ 0 h 1288"/>
              <a:gd name="T44" fmla="*/ 4608 w 4608"/>
              <a:gd name="T45" fmla="*/ 1288 h 128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608" h="1288">
                <a:moveTo>
                  <a:pt x="0" y="1096"/>
                </a:moveTo>
                <a:cubicBezTo>
                  <a:pt x="192" y="1092"/>
                  <a:pt x="384" y="1088"/>
                  <a:pt x="528" y="1048"/>
                </a:cubicBezTo>
                <a:cubicBezTo>
                  <a:pt x="672" y="1008"/>
                  <a:pt x="760" y="944"/>
                  <a:pt x="864" y="856"/>
                </a:cubicBezTo>
                <a:cubicBezTo>
                  <a:pt x="968" y="768"/>
                  <a:pt x="1056" y="640"/>
                  <a:pt x="1152" y="520"/>
                </a:cubicBezTo>
                <a:cubicBezTo>
                  <a:pt x="1248" y="400"/>
                  <a:pt x="1352" y="216"/>
                  <a:pt x="1440" y="136"/>
                </a:cubicBezTo>
                <a:cubicBezTo>
                  <a:pt x="1528" y="56"/>
                  <a:pt x="1592" y="0"/>
                  <a:pt x="1680" y="40"/>
                </a:cubicBezTo>
                <a:cubicBezTo>
                  <a:pt x="1768" y="80"/>
                  <a:pt x="1904" y="296"/>
                  <a:pt x="1968" y="376"/>
                </a:cubicBezTo>
                <a:cubicBezTo>
                  <a:pt x="2032" y="456"/>
                  <a:pt x="2024" y="464"/>
                  <a:pt x="2064" y="520"/>
                </a:cubicBezTo>
                <a:cubicBezTo>
                  <a:pt x="2104" y="576"/>
                  <a:pt x="2128" y="656"/>
                  <a:pt x="2208" y="712"/>
                </a:cubicBezTo>
                <a:cubicBezTo>
                  <a:pt x="2288" y="768"/>
                  <a:pt x="2440" y="808"/>
                  <a:pt x="2544" y="856"/>
                </a:cubicBezTo>
                <a:cubicBezTo>
                  <a:pt x="2648" y="904"/>
                  <a:pt x="2704" y="952"/>
                  <a:pt x="2832" y="1000"/>
                </a:cubicBezTo>
                <a:cubicBezTo>
                  <a:pt x="2960" y="1048"/>
                  <a:pt x="3152" y="1104"/>
                  <a:pt x="3312" y="1144"/>
                </a:cubicBezTo>
                <a:cubicBezTo>
                  <a:pt x="3472" y="1184"/>
                  <a:pt x="3576" y="1216"/>
                  <a:pt x="3792" y="1240"/>
                </a:cubicBezTo>
                <a:cubicBezTo>
                  <a:pt x="4008" y="1264"/>
                  <a:pt x="4472" y="1280"/>
                  <a:pt x="4608" y="1288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>
              <a:latin typeface="Georg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4114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>
                <a:latin typeface="Gill Sans MT" pitchFamily="34" charset="0"/>
              </a:rPr>
              <a:t>Similar output distributions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3200396" y="4926687"/>
            <a:ext cx="838204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MT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52600" y="5715000"/>
            <a:ext cx="6248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rgbClr val="FF0000"/>
                </a:solidFill>
              </a:rPr>
              <a:t>Bounded risk for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en-US" sz="2600" b="1" dirty="0" smtClean="0">
                <a:solidFill>
                  <a:srgbClr val="FF0000"/>
                </a:solidFill>
              </a:rPr>
              <a:t> if she includes her data!</a:t>
            </a:r>
          </a:p>
          <a:p>
            <a:pPr algn="ctr"/>
            <a:endParaRPr lang="en-US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0400" y="4648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F(x)</a:t>
            </a:r>
            <a:endParaRPr lang="en-US" sz="2200" dirty="0"/>
          </a:p>
        </p:txBody>
      </p:sp>
      <p:sp>
        <p:nvSpPr>
          <p:cNvPr id="31" name="Right Arrow 30"/>
          <p:cNvSpPr/>
          <p:nvPr/>
        </p:nvSpPr>
        <p:spPr>
          <a:xfrm rot="10800000">
            <a:off x="5257796" y="4953000"/>
            <a:ext cx="838204" cy="3810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MT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10200" y="46482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F(x)</a:t>
            </a:r>
            <a:endParaRPr lang="en-US" sz="2200" dirty="0"/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762000" y="3810000"/>
          <a:ext cx="2285999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457199"/>
              </a:tblGrid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6248400" y="3733800"/>
          <a:ext cx="228599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457199"/>
              </a:tblGrid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34400" y="36423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4400" y="417576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34400" y="5105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4400" y="4648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Oval 39"/>
          <p:cNvSpPr/>
          <p:nvPr/>
        </p:nvSpPr>
        <p:spPr>
          <a:xfrm>
            <a:off x="6096000" y="5105400"/>
            <a:ext cx="2514600" cy="457200"/>
          </a:xfrm>
          <a:prstGeom prst="ellipse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ill Sans MT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33600" y="6336268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Cynthia Dwork. </a:t>
            </a:r>
            <a:r>
              <a:rPr lang="en-US" i="1" dirty="0" smtClean="0"/>
              <a:t>Differential Privacy</a:t>
            </a:r>
            <a:r>
              <a:rPr lang="en-US" dirty="0" smtClean="0"/>
              <a:t>. ICALP 2006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Achieving differential privacy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simple differentially private mechanism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How much noise should one add?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1009536" y="2667000"/>
            <a:ext cx="14288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698000"/>
            <a:ext cx="752475" cy="80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ight Arrow 17"/>
          <p:cNvSpPr/>
          <p:nvPr/>
        </p:nvSpPr>
        <p:spPr>
          <a:xfrm rot="10800000">
            <a:off x="3352801" y="2590800"/>
            <a:ext cx="2743200" cy="4572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38600" y="2590800"/>
            <a:ext cx="14478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Tell me f(x)</a:t>
            </a:r>
            <a:endParaRPr lang="en-US" sz="2200" dirty="0"/>
          </a:p>
        </p:txBody>
      </p:sp>
      <p:sp>
        <p:nvSpPr>
          <p:cNvPr id="21" name="Right Arrow 20"/>
          <p:cNvSpPr/>
          <p:nvPr/>
        </p:nvSpPr>
        <p:spPr>
          <a:xfrm>
            <a:off x="3429000" y="3200400"/>
            <a:ext cx="2743200" cy="4572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38600" y="3200400"/>
            <a:ext cx="14478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f(x)+noise</a:t>
            </a:r>
            <a:endParaRPr lang="en-US" sz="2200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3048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3352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0" y="2754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Achieving differential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Function sensitivity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(intuition):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Maximum effect of any single input on the output</a:t>
            </a:r>
          </a:p>
          <a:p>
            <a:pPr lvl="1"/>
            <a:r>
              <a:rPr lang="en-US" sz="2700" dirty="0" smtClean="0"/>
              <a:t>Aim: Need to conceal this effect to preserve privacy</a:t>
            </a:r>
          </a:p>
          <a:p>
            <a:endParaRPr lang="en-US" sz="2800" dirty="0" smtClean="0"/>
          </a:p>
          <a:p>
            <a:r>
              <a:rPr lang="en-US" sz="2800" dirty="0" smtClean="0"/>
              <a:t>Example: Computing the </a:t>
            </a:r>
            <a:r>
              <a:rPr lang="en-US" sz="2800" dirty="0" smtClean="0">
                <a:solidFill>
                  <a:schemeClr val="accent2"/>
                </a:solidFill>
              </a:rPr>
              <a:t>average height</a:t>
            </a:r>
            <a:r>
              <a:rPr lang="en-US" sz="2800" dirty="0" smtClean="0"/>
              <a:t> of the people in this room has low sensitivity</a:t>
            </a:r>
          </a:p>
          <a:p>
            <a:pPr lvl="1"/>
            <a:r>
              <a:rPr lang="en-US" sz="2500" dirty="0" smtClean="0"/>
              <a:t>Any single person’s height does not affect the final average by too much</a:t>
            </a:r>
          </a:p>
          <a:p>
            <a:pPr lvl="1"/>
            <a:r>
              <a:rPr lang="en-US" sz="2500" dirty="0" smtClean="0"/>
              <a:t>Calculating the </a:t>
            </a:r>
            <a:r>
              <a:rPr lang="en-US" sz="2500" dirty="0" smtClean="0">
                <a:solidFill>
                  <a:schemeClr val="accent2"/>
                </a:solidFill>
              </a:rPr>
              <a:t>maximum height</a:t>
            </a:r>
            <a:r>
              <a:rPr lang="en-US" sz="2500" dirty="0" smtClean="0"/>
              <a:t> has high sensitivity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30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2400" dirty="0" smtClean="0"/>
          </a:p>
          <a:p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Achieving differential privacy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Function sensitivity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(intuition):</a:t>
            </a:r>
            <a:r>
              <a:rPr lang="en-US" sz="2800" dirty="0" smtClean="0">
                <a:solidFill>
                  <a:schemeClr val="accent2"/>
                </a:solidFill>
              </a:rPr>
              <a:t> </a:t>
            </a:r>
            <a:r>
              <a:rPr lang="en-US" sz="2800" dirty="0" smtClean="0"/>
              <a:t>Maximum effect of any single input on the output</a:t>
            </a:r>
          </a:p>
          <a:p>
            <a:pPr lvl="1"/>
            <a:r>
              <a:rPr lang="en-US" sz="2700" dirty="0" smtClean="0"/>
              <a:t>Aim: Need to conceal this effect to preserve privacy</a:t>
            </a:r>
          </a:p>
          <a:p>
            <a:endParaRPr lang="en-US" sz="3000" dirty="0" smtClean="0"/>
          </a:p>
          <a:p>
            <a:r>
              <a:rPr lang="en-US" sz="2800" dirty="0" smtClean="0"/>
              <a:t>Example: SUM over input elements drawn from [0, M]</a:t>
            </a:r>
          </a:p>
          <a:p>
            <a:endParaRPr lang="en-US" sz="30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2400" dirty="0" smtClean="0"/>
          </a:p>
          <a:p>
            <a:endParaRPr lang="en-US" sz="18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4572000"/>
          <a:ext cx="457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1905000" y="5257800"/>
            <a:ext cx="990600" cy="15240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981200" y="49530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81400" y="49530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Sensitivity = 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548640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Max. effect of any input element is </a:t>
            </a:r>
            <a:r>
              <a:rPr lang="en-US" sz="2400" dirty="0" smtClean="0">
                <a:solidFill>
                  <a:srgbClr val="FF0000"/>
                </a:solidFill>
              </a:rPr>
              <a:t>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914400" y="5715000"/>
            <a:ext cx="1066800" cy="381000"/>
          </a:xfrm>
          <a:prstGeom prst="ellipse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Achieving differential privacy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simple differentially private mechanism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C00000"/>
              </a:solidFill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1009536" y="2743200"/>
            <a:ext cx="14288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2774200"/>
            <a:ext cx="752475" cy="80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ight Arrow 17"/>
          <p:cNvSpPr/>
          <p:nvPr/>
        </p:nvSpPr>
        <p:spPr>
          <a:xfrm rot="10800000">
            <a:off x="3352801" y="2667000"/>
            <a:ext cx="2743200" cy="4572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>
            <a:off x="3429000" y="3276600"/>
            <a:ext cx="2743200" cy="4572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886200" y="3276600"/>
            <a:ext cx="16002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f(x)+Lap(∆(f))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1524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baseline="-25000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0" y="2831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3886200" y="2667000"/>
            <a:ext cx="160020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Tell me f(x)</a:t>
            </a:r>
            <a:endParaRPr lang="en-US" sz="2000" dirty="0"/>
          </a:p>
        </p:txBody>
      </p:sp>
      <p:sp>
        <p:nvSpPr>
          <p:cNvPr id="14" name="Up Arrow Callout 13"/>
          <p:cNvSpPr/>
          <p:nvPr/>
        </p:nvSpPr>
        <p:spPr>
          <a:xfrm>
            <a:off x="685800" y="4114800"/>
            <a:ext cx="7696200" cy="762000"/>
          </a:xfrm>
          <a:prstGeom prst="up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smtClean="0">
                <a:solidFill>
                  <a:prstClr val="white"/>
                </a:solidFill>
              </a:rPr>
              <a:t>Intuition: Noise needed to mask the effect of a single input</a:t>
            </a:r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91200" y="63246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Lap = Laplace distribution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6336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∆(f) = sensitivity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the roadmap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programming model?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How do we enforce privacy?</a:t>
            </a:r>
          </a:p>
          <a:p>
            <a:pPr lvl="1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Leaks through system resources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Leaks through the output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computations can be supported in Airavat?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2205335"/>
            <a:ext cx="48006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Untrusted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</a:rPr>
              <a:t>mapper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 + Trusted reducer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3276600"/>
            <a:ext cx="18288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MAC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29600" cy="914400"/>
          </a:xfrm>
        </p:spPr>
        <p:txBody>
          <a:bodyPr/>
          <a:lstStyle/>
          <a:p>
            <a:r>
              <a:rPr lang="en-US" dirty="0" smtClean="0"/>
              <a:t>Enforcing differential privacy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Mapper</a:t>
            </a:r>
            <a:r>
              <a:rPr lang="en-US" dirty="0" smtClean="0"/>
              <a:t> can be any piece of Java code (“black box”) but…</a:t>
            </a:r>
          </a:p>
          <a:p>
            <a:endParaRPr lang="en-US" dirty="0" smtClean="0"/>
          </a:p>
          <a:p>
            <a:r>
              <a:rPr lang="en-US" dirty="0" smtClean="0"/>
              <a:t>Range of </a:t>
            </a:r>
            <a:r>
              <a:rPr lang="en-US" dirty="0" err="1" smtClean="0"/>
              <a:t>mapper</a:t>
            </a:r>
            <a:r>
              <a:rPr lang="en-US" dirty="0" smtClean="0"/>
              <a:t> outputs must be declared in advance</a:t>
            </a:r>
          </a:p>
          <a:p>
            <a:pPr lvl="1"/>
            <a:r>
              <a:rPr lang="en-US" dirty="0" smtClean="0"/>
              <a:t>Used to estimate “sensitivity” (how much does a single input influence the output?)</a:t>
            </a:r>
          </a:p>
          <a:p>
            <a:pPr lvl="1"/>
            <a:r>
              <a:rPr lang="en-US" dirty="0" smtClean="0"/>
              <a:t>Determines how much noise is added to outputs to ensure differential privacy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Example: Consider </a:t>
            </a:r>
            <a:r>
              <a:rPr lang="en-US" dirty="0" err="1" smtClean="0"/>
              <a:t>mapper</a:t>
            </a:r>
            <a:r>
              <a:rPr lang="en-US" dirty="0" smtClean="0"/>
              <a:t> range [0, M] </a:t>
            </a:r>
          </a:p>
          <a:p>
            <a:pPr lvl="1"/>
            <a:r>
              <a:rPr lang="en-US" dirty="0" smtClean="0"/>
              <a:t>SUM has the estimated sensitivity of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differential privacy</a:t>
            </a:r>
            <a:endParaRPr lang="en-US" dirty="0"/>
          </a:p>
        </p:txBody>
      </p:sp>
      <p:sp>
        <p:nvSpPr>
          <p:cNvPr id="41" name="Slide Number Placeholder 4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Malicious </a:t>
            </a:r>
            <a:r>
              <a:rPr lang="en-US" sz="2600" dirty="0" err="1" smtClean="0"/>
              <a:t>mappers</a:t>
            </a:r>
            <a:r>
              <a:rPr lang="en-US" sz="2600" dirty="0" smtClean="0"/>
              <a:t> may output values outside the range</a:t>
            </a:r>
          </a:p>
          <a:p>
            <a:r>
              <a:rPr lang="en-US" sz="2600" dirty="0" smtClean="0"/>
              <a:t>If a </a:t>
            </a:r>
            <a:r>
              <a:rPr lang="en-US" sz="2600" dirty="0" err="1" smtClean="0"/>
              <a:t>mapper</a:t>
            </a:r>
            <a:r>
              <a:rPr lang="en-US" sz="2600" dirty="0" smtClean="0"/>
              <a:t> produces a value outside the range, it is replaced by a value inside the range</a:t>
            </a:r>
          </a:p>
          <a:p>
            <a:pPr lvl="1"/>
            <a:r>
              <a:rPr lang="en-US" sz="2200" dirty="0" smtClean="0"/>
              <a:t>User </a:t>
            </a:r>
            <a:r>
              <a:rPr lang="en-US" sz="2200" u="sng" dirty="0" smtClean="0"/>
              <a:t>not</a:t>
            </a:r>
            <a:r>
              <a:rPr lang="en-US" sz="2200" dirty="0" smtClean="0"/>
              <a:t> notified… otherwise possible information leak</a:t>
            </a:r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267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72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257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5715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762000" y="4267200"/>
          <a:ext cx="1066800" cy="20726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066800"/>
              </a:tblGrid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 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Data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Gill Sans MT" pitchFamily="34" charset="0"/>
                        </a:rPr>
                        <a:t> 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Gill Sans MT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2557670" y="3844951"/>
            <a:ext cx="1457739" cy="580339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200" dirty="0" smtClean="0">
                <a:solidFill>
                  <a:schemeClr val="tx1"/>
                </a:solidFill>
                <a:latin typeface="Gill Sans MT" pitchFamily="34" charset="0"/>
              </a:rPr>
              <a:t>Range enforcer</a:t>
            </a:r>
            <a:endParaRPr lang="en-US" sz="2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5035826" y="5972861"/>
            <a:ext cx="1895061" cy="580339"/>
          </a:xfrm>
          <a:prstGeom prst="hexagon">
            <a:avLst/>
          </a:prstGeom>
          <a:solidFill>
            <a:srgbClr val="FF9933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dirty="0" smtClean="0">
                <a:solidFill>
                  <a:schemeClr val="tx1"/>
                </a:solidFill>
                <a:latin typeface="Gill Sans MT" pitchFamily="34" charset="0"/>
              </a:rPr>
              <a:t>Noise</a:t>
            </a:r>
            <a:endParaRPr lang="en-US" sz="2000" dirty="0">
              <a:solidFill>
                <a:schemeClr val="tx1"/>
              </a:solidFill>
              <a:latin typeface="Gill Sans MT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828800" y="4554254"/>
            <a:ext cx="655983" cy="967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828800" y="4554254"/>
            <a:ext cx="655983" cy="4191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37" idx="1"/>
          </p:cNvCxnSpPr>
          <p:nvPr/>
        </p:nvCxnSpPr>
        <p:spPr>
          <a:xfrm>
            <a:off x="1828800" y="5457004"/>
            <a:ext cx="655983" cy="225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37" idx="1"/>
          </p:cNvCxnSpPr>
          <p:nvPr/>
        </p:nvCxnSpPr>
        <p:spPr>
          <a:xfrm flipV="1">
            <a:off x="1828800" y="5682691"/>
            <a:ext cx="655983" cy="35330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" idx="3"/>
            <a:endCxn id="20" idx="1"/>
          </p:cNvCxnSpPr>
          <p:nvPr/>
        </p:nvCxnSpPr>
        <p:spPr>
          <a:xfrm>
            <a:off x="4161183" y="4715460"/>
            <a:ext cx="947530" cy="54742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7" idx="3"/>
            <a:endCxn id="20" idx="1"/>
          </p:cNvCxnSpPr>
          <p:nvPr/>
        </p:nvCxnSpPr>
        <p:spPr>
          <a:xfrm flipV="1">
            <a:off x="4161183" y="5262886"/>
            <a:ext cx="947530" cy="41980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3"/>
            <a:endCxn id="5" idx="3"/>
          </p:cNvCxnSpPr>
          <p:nvPr/>
        </p:nvCxnSpPr>
        <p:spPr>
          <a:xfrm>
            <a:off x="4015409" y="4135121"/>
            <a:ext cx="1020417" cy="2127910"/>
          </a:xfrm>
          <a:prstGeom prst="bentConnector3">
            <a:avLst>
              <a:gd name="adj1" fmla="val 50000"/>
            </a:avLst>
          </a:prstGeom>
          <a:ln w="28575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6" idx="3"/>
            <a:endCxn id="5" idx="3"/>
          </p:cNvCxnSpPr>
          <p:nvPr/>
        </p:nvCxnSpPr>
        <p:spPr>
          <a:xfrm>
            <a:off x="4015409" y="6263030"/>
            <a:ext cx="1020417" cy="1344"/>
          </a:xfrm>
          <a:prstGeom prst="straightConnector1">
            <a:avLst/>
          </a:prstGeom>
          <a:ln w="28575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5716264" y="5778655"/>
            <a:ext cx="386893" cy="1519"/>
          </a:xfrm>
          <a:prstGeom prst="straightConnector1">
            <a:avLst/>
          </a:prstGeom>
          <a:ln w="28575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484783" y="4425290"/>
            <a:ext cx="1676400" cy="58033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Mapper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08713" y="4940475"/>
            <a:ext cx="1895061" cy="644821"/>
          </a:xfrm>
          <a:prstGeom prst="rect">
            <a:avLst/>
          </a:prstGeom>
          <a:solidFill>
            <a:srgbClr val="FF9933"/>
          </a:solidFill>
          <a:ln w="63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3200" dirty="0" smtClean="0">
                <a:solidFill>
                  <a:schemeClr val="tx1"/>
                </a:solidFill>
                <a:latin typeface="Gill Sans MT" pitchFamily="34" charset="0"/>
              </a:rPr>
              <a:t>Reducer</a:t>
            </a:r>
            <a:endParaRPr lang="en-US" sz="3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7003774" y="5102352"/>
            <a:ext cx="680278" cy="354652"/>
          </a:xfrm>
          <a:prstGeom prst="rightArrow">
            <a:avLst/>
          </a:prstGeom>
          <a:solidFill>
            <a:srgbClr val="FF99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112"/>
          <p:cNvGrpSpPr/>
          <p:nvPr/>
        </p:nvGrpSpPr>
        <p:grpSpPr>
          <a:xfrm flipH="1">
            <a:off x="7732643" y="4930400"/>
            <a:ext cx="801757" cy="655568"/>
            <a:chOff x="6527800" y="2667000"/>
            <a:chExt cx="1930400" cy="1858963"/>
          </a:xfrm>
        </p:grpSpPr>
        <p:sp>
          <p:nvSpPr>
            <p:cNvPr id="23" name="AutoShape 2"/>
            <p:cNvSpPr>
              <a:spLocks noChangeAspect="1" noChangeArrowheads="1" noTextEdit="1"/>
            </p:cNvSpPr>
            <p:nvPr/>
          </p:nvSpPr>
          <p:spPr bwMode="auto">
            <a:xfrm>
              <a:off x="6527800" y="2667000"/>
              <a:ext cx="1930400" cy="1858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6721475" y="3692525"/>
              <a:ext cx="638175" cy="712788"/>
            </a:xfrm>
            <a:custGeom>
              <a:avLst/>
              <a:gdLst/>
              <a:ahLst/>
              <a:cxnLst>
                <a:cxn ang="0">
                  <a:pos x="248" y="259"/>
                </a:cxn>
                <a:cxn ang="0">
                  <a:pos x="322" y="0"/>
                </a:cxn>
                <a:cxn ang="0">
                  <a:pos x="510" y="277"/>
                </a:cxn>
                <a:cxn ang="0">
                  <a:pos x="805" y="252"/>
                </a:cxn>
                <a:cxn ang="0">
                  <a:pos x="643" y="483"/>
                </a:cxn>
                <a:cxn ang="0">
                  <a:pos x="725" y="702"/>
                </a:cxn>
                <a:cxn ang="0">
                  <a:pos x="463" y="606"/>
                </a:cxn>
                <a:cxn ang="0">
                  <a:pos x="365" y="896"/>
                </a:cxn>
                <a:cxn ang="0">
                  <a:pos x="245" y="572"/>
                </a:cxn>
                <a:cxn ang="0">
                  <a:pos x="0" y="436"/>
                </a:cxn>
                <a:cxn ang="0">
                  <a:pos x="248" y="259"/>
                </a:cxn>
                <a:cxn ang="0">
                  <a:pos x="248" y="259"/>
                </a:cxn>
              </a:cxnLst>
              <a:rect l="0" t="0" r="r" b="b"/>
              <a:pathLst>
                <a:path w="805" h="896">
                  <a:moveTo>
                    <a:pt x="248" y="259"/>
                  </a:moveTo>
                  <a:lnTo>
                    <a:pt x="322" y="0"/>
                  </a:lnTo>
                  <a:lnTo>
                    <a:pt x="510" y="277"/>
                  </a:lnTo>
                  <a:lnTo>
                    <a:pt x="805" y="252"/>
                  </a:lnTo>
                  <a:lnTo>
                    <a:pt x="643" y="483"/>
                  </a:lnTo>
                  <a:lnTo>
                    <a:pt x="725" y="702"/>
                  </a:lnTo>
                  <a:lnTo>
                    <a:pt x="463" y="606"/>
                  </a:lnTo>
                  <a:lnTo>
                    <a:pt x="365" y="896"/>
                  </a:lnTo>
                  <a:lnTo>
                    <a:pt x="245" y="572"/>
                  </a:lnTo>
                  <a:lnTo>
                    <a:pt x="0" y="436"/>
                  </a:lnTo>
                  <a:lnTo>
                    <a:pt x="248" y="259"/>
                  </a:lnTo>
                  <a:lnTo>
                    <a:pt x="248" y="259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6"/>
            <p:cNvSpPr>
              <a:spLocks/>
            </p:cNvSpPr>
            <p:nvPr/>
          </p:nvSpPr>
          <p:spPr bwMode="auto">
            <a:xfrm>
              <a:off x="6848475" y="3824288"/>
              <a:ext cx="366713" cy="392113"/>
            </a:xfrm>
            <a:custGeom>
              <a:avLst/>
              <a:gdLst/>
              <a:ahLst/>
              <a:cxnLst>
                <a:cxn ang="0">
                  <a:pos x="0" y="258"/>
                </a:cxn>
                <a:cxn ang="0">
                  <a:pos x="157" y="153"/>
                </a:cxn>
                <a:cxn ang="0">
                  <a:pos x="192" y="0"/>
                </a:cxn>
                <a:cxn ang="0">
                  <a:pos x="287" y="173"/>
                </a:cxn>
                <a:cxn ang="0">
                  <a:pos x="463" y="178"/>
                </a:cxn>
                <a:cxn ang="0">
                  <a:pos x="370" y="281"/>
                </a:cxn>
                <a:cxn ang="0">
                  <a:pos x="456" y="409"/>
                </a:cxn>
                <a:cxn ang="0">
                  <a:pos x="275" y="355"/>
                </a:cxn>
                <a:cxn ang="0">
                  <a:pos x="221" y="493"/>
                </a:cxn>
                <a:cxn ang="0">
                  <a:pos x="148" y="322"/>
                </a:cxn>
                <a:cxn ang="0">
                  <a:pos x="0" y="258"/>
                </a:cxn>
                <a:cxn ang="0">
                  <a:pos x="0" y="258"/>
                </a:cxn>
              </a:cxnLst>
              <a:rect l="0" t="0" r="r" b="b"/>
              <a:pathLst>
                <a:path w="463" h="493">
                  <a:moveTo>
                    <a:pt x="0" y="258"/>
                  </a:moveTo>
                  <a:lnTo>
                    <a:pt x="157" y="153"/>
                  </a:lnTo>
                  <a:lnTo>
                    <a:pt x="192" y="0"/>
                  </a:lnTo>
                  <a:lnTo>
                    <a:pt x="287" y="173"/>
                  </a:lnTo>
                  <a:lnTo>
                    <a:pt x="463" y="178"/>
                  </a:lnTo>
                  <a:lnTo>
                    <a:pt x="370" y="281"/>
                  </a:lnTo>
                  <a:lnTo>
                    <a:pt x="456" y="409"/>
                  </a:lnTo>
                  <a:lnTo>
                    <a:pt x="275" y="355"/>
                  </a:lnTo>
                  <a:lnTo>
                    <a:pt x="221" y="493"/>
                  </a:lnTo>
                  <a:lnTo>
                    <a:pt x="148" y="322"/>
                  </a:lnTo>
                  <a:lnTo>
                    <a:pt x="0" y="258"/>
                  </a:lnTo>
                  <a:lnTo>
                    <a:pt x="0" y="258"/>
                  </a:lnTo>
                  <a:close/>
                </a:path>
              </a:pathLst>
            </a:custGeom>
            <a:solidFill>
              <a:srgbClr val="B3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7"/>
            <p:cNvSpPr>
              <a:spLocks/>
            </p:cNvSpPr>
            <p:nvPr/>
          </p:nvSpPr>
          <p:spPr bwMode="auto">
            <a:xfrm>
              <a:off x="6640513" y="2976563"/>
              <a:ext cx="681038" cy="620713"/>
            </a:xfrm>
            <a:custGeom>
              <a:avLst/>
              <a:gdLst/>
              <a:ahLst/>
              <a:cxnLst>
                <a:cxn ang="0">
                  <a:pos x="232" y="757"/>
                </a:cxn>
                <a:cxn ang="0">
                  <a:pos x="506" y="582"/>
                </a:cxn>
                <a:cxn ang="0">
                  <a:pos x="635" y="780"/>
                </a:cxn>
                <a:cxn ang="0">
                  <a:pos x="706" y="506"/>
                </a:cxn>
                <a:cxn ang="0">
                  <a:pos x="859" y="359"/>
                </a:cxn>
                <a:cxn ang="0">
                  <a:pos x="597" y="275"/>
                </a:cxn>
                <a:cxn ang="0">
                  <a:pos x="427" y="0"/>
                </a:cxn>
                <a:cxn ang="0">
                  <a:pos x="289" y="278"/>
                </a:cxn>
                <a:cxn ang="0">
                  <a:pos x="0" y="302"/>
                </a:cxn>
                <a:cxn ang="0">
                  <a:pos x="187" y="492"/>
                </a:cxn>
                <a:cxn ang="0">
                  <a:pos x="232" y="757"/>
                </a:cxn>
                <a:cxn ang="0">
                  <a:pos x="232" y="757"/>
                </a:cxn>
              </a:cxnLst>
              <a:rect l="0" t="0" r="r" b="b"/>
              <a:pathLst>
                <a:path w="859" h="780">
                  <a:moveTo>
                    <a:pt x="232" y="757"/>
                  </a:moveTo>
                  <a:lnTo>
                    <a:pt x="506" y="582"/>
                  </a:lnTo>
                  <a:lnTo>
                    <a:pt x="635" y="780"/>
                  </a:lnTo>
                  <a:lnTo>
                    <a:pt x="706" y="506"/>
                  </a:lnTo>
                  <a:lnTo>
                    <a:pt x="859" y="359"/>
                  </a:lnTo>
                  <a:lnTo>
                    <a:pt x="597" y="275"/>
                  </a:lnTo>
                  <a:lnTo>
                    <a:pt x="427" y="0"/>
                  </a:lnTo>
                  <a:lnTo>
                    <a:pt x="289" y="278"/>
                  </a:lnTo>
                  <a:lnTo>
                    <a:pt x="0" y="302"/>
                  </a:lnTo>
                  <a:lnTo>
                    <a:pt x="187" y="492"/>
                  </a:lnTo>
                  <a:lnTo>
                    <a:pt x="232" y="757"/>
                  </a:lnTo>
                  <a:lnTo>
                    <a:pt x="232" y="75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8"/>
            <p:cNvSpPr>
              <a:spLocks/>
            </p:cNvSpPr>
            <p:nvPr/>
          </p:nvSpPr>
          <p:spPr bwMode="auto">
            <a:xfrm>
              <a:off x="7735888" y="3392488"/>
              <a:ext cx="484188" cy="473075"/>
            </a:xfrm>
            <a:custGeom>
              <a:avLst/>
              <a:gdLst/>
              <a:ahLst/>
              <a:cxnLst>
                <a:cxn ang="0">
                  <a:pos x="155" y="596"/>
                </a:cxn>
                <a:cxn ang="0">
                  <a:pos x="146" y="399"/>
                </a:cxn>
                <a:cxn ang="0">
                  <a:pos x="0" y="260"/>
                </a:cxn>
                <a:cxn ang="0">
                  <a:pos x="199" y="181"/>
                </a:cxn>
                <a:cxn ang="0">
                  <a:pos x="290" y="0"/>
                </a:cxn>
                <a:cxn ang="0">
                  <a:pos x="424" y="186"/>
                </a:cxn>
                <a:cxn ang="0">
                  <a:pos x="602" y="176"/>
                </a:cxn>
                <a:cxn ang="0">
                  <a:pos x="548" y="356"/>
                </a:cxn>
                <a:cxn ang="0">
                  <a:pos x="609" y="588"/>
                </a:cxn>
                <a:cxn ang="0">
                  <a:pos x="316" y="489"/>
                </a:cxn>
                <a:cxn ang="0">
                  <a:pos x="155" y="596"/>
                </a:cxn>
                <a:cxn ang="0">
                  <a:pos x="155" y="596"/>
                </a:cxn>
              </a:cxnLst>
              <a:rect l="0" t="0" r="r" b="b"/>
              <a:pathLst>
                <a:path w="609" h="596">
                  <a:moveTo>
                    <a:pt x="155" y="596"/>
                  </a:moveTo>
                  <a:lnTo>
                    <a:pt x="146" y="399"/>
                  </a:lnTo>
                  <a:lnTo>
                    <a:pt x="0" y="260"/>
                  </a:lnTo>
                  <a:lnTo>
                    <a:pt x="199" y="181"/>
                  </a:lnTo>
                  <a:lnTo>
                    <a:pt x="290" y="0"/>
                  </a:lnTo>
                  <a:lnTo>
                    <a:pt x="424" y="186"/>
                  </a:lnTo>
                  <a:lnTo>
                    <a:pt x="602" y="176"/>
                  </a:lnTo>
                  <a:lnTo>
                    <a:pt x="548" y="356"/>
                  </a:lnTo>
                  <a:lnTo>
                    <a:pt x="609" y="588"/>
                  </a:lnTo>
                  <a:lnTo>
                    <a:pt x="316" y="489"/>
                  </a:lnTo>
                  <a:lnTo>
                    <a:pt x="155" y="596"/>
                  </a:lnTo>
                  <a:lnTo>
                    <a:pt x="155" y="596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9"/>
            <p:cNvSpPr>
              <a:spLocks/>
            </p:cNvSpPr>
            <p:nvPr/>
          </p:nvSpPr>
          <p:spPr bwMode="auto">
            <a:xfrm>
              <a:off x="7261225" y="2905125"/>
              <a:ext cx="666750" cy="557213"/>
            </a:xfrm>
            <a:custGeom>
              <a:avLst/>
              <a:gdLst/>
              <a:ahLst/>
              <a:cxnLst>
                <a:cxn ang="0">
                  <a:pos x="243" y="237"/>
                </a:cxn>
                <a:cxn ang="0">
                  <a:pos x="208" y="44"/>
                </a:cxn>
                <a:cxn ang="0">
                  <a:pos x="441" y="137"/>
                </a:cxn>
                <a:cxn ang="0">
                  <a:pos x="655" y="0"/>
                </a:cxn>
                <a:cxn ang="0">
                  <a:pos x="635" y="218"/>
                </a:cxn>
                <a:cxn ang="0">
                  <a:pos x="840" y="354"/>
                </a:cxn>
                <a:cxn ang="0">
                  <a:pos x="606" y="458"/>
                </a:cxn>
                <a:cxn ang="0">
                  <a:pos x="602" y="703"/>
                </a:cxn>
                <a:cxn ang="0">
                  <a:pos x="407" y="543"/>
                </a:cxn>
                <a:cxn ang="0">
                  <a:pos x="209" y="616"/>
                </a:cxn>
                <a:cxn ang="0">
                  <a:pos x="212" y="421"/>
                </a:cxn>
                <a:cxn ang="0">
                  <a:pos x="0" y="296"/>
                </a:cxn>
                <a:cxn ang="0">
                  <a:pos x="243" y="237"/>
                </a:cxn>
                <a:cxn ang="0">
                  <a:pos x="243" y="237"/>
                </a:cxn>
              </a:cxnLst>
              <a:rect l="0" t="0" r="r" b="b"/>
              <a:pathLst>
                <a:path w="840" h="703">
                  <a:moveTo>
                    <a:pt x="243" y="237"/>
                  </a:moveTo>
                  <a:lnTo>
                    <a:pt x="208" y="44"/>
                  </a:lnTo>
                  <a:lnTo>
                    <a:pt x="441" y="137"/>
                  </a:lnTo>
                  <a:lnTo>
                    <a:pt x="655" y="0"/>
                  </a:lnTo>
                  <a:lnTo>
                    <a:pt x="635" y="218"/>
                  </a:lnTo>
                  <a:lnTo>
                    <a:pt x="840" y="354"/>
                  </a:lnTo>
                  <a:lnTo>
                    <a:pt x="606" y="458"/>
                  </a:lnTo>
                  <a:lnTo>
                    <a:pt x="602" y="703"/>
                  </a:lnTo>
                  <a:lnTo>
                    <a:pt x="407" y="543"/>
                  </a:lnTo>
                  <a:lnTo>
                    <a:pt x="209" y="616"/>
                  </a:lnTo>
                  <a:lnTo>
                    <a:pt x="212" y="421"/>
                  </a:lnTo>
                  <a:lnTo>
                    <a:pt x="0" y="296"/>
                  </a:lnTo>
                  <a:lnTo>
                    <a:pt x="243" y="237"/>
                  </a:lnTo>
                  <a:lnTo>
                    <a:pt x="243" y="23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0"/>
            <p:cNvSpPr>
              <a:spLocks/>
            </p:cNvSpPr>
            <p:nvPr/>
          </p:nvSpPr>
          <p:spPr bwMode="auto">
            <a:xfrm>
              <a:off x="6769100" y="3108325"/>
              <a:ext cx="454025" cy="366713"/>
            </a:xfrm>
            <a:custGeom>
              <a:avLst/>
              <a:gdLst/>
              <a:ahLst/>
              <a:cxnLst>
                <a:cxn ang="0">
                  <a:pos x="133" y="461"/>
                </a:cxn>
                <a:cxn ang="0">
                  <a:pos x="117" y="312"/>
                </a:cxn>
                <a:cxn ang="0">
                  <a:pos x="0" y="199"/>
                </a:cxn>
                <a:cxn ang="0">
                  <a:pos x="195" y="193"/>
                </a:cxn>
                <a:cxn ang="0">
                  <a:pos x="271" y="0"/>
                </a:cxn>
                <a:cxn ang="0">
                  <a:pos x="369" y="166"/>
                </a:cxn>
                <a:cxn ang="0">
                  <a:pos x="572" y="229"/>
                </a:cxn>
                <a:cxn ang="0">
                  <a:pos x="445" y="323"/>
                </a:cxn>
                <a:cxn ang="0">
                  <a:pos x="441" y="460"/>
                </a:cxn>
                <a:cxn ang="0">
                  <a:pos x="325" y="320"/>
                </a:cxn>
                <a:cxn ang="0">
                  <a:pos x="133" y="461"/>
                </a:cxn>
                <a:cxn ang="0">
                  <a:pos x="133" y="461"/>
                </a:cxn>
              </a:cxnLst>
              <a:rect l="0" t="0" r="r" b="b"/>
              <a:pathLst>
                <a:path w="572" h="461">
                  <a:moveTo>
                    <a:pt x="133" y="461"/>
                  </a:moveTo>
                  <a:lnTo>
                    <a:pt x="117" y="312"/>
                  </a:lnTo>
                  <a:lnTo>
                    <a:pt x="0" y="199"/>
                  </a:lnTo>
                  <a:lnTo>
                    <a:pt x="195" y="193"/>
                  </a:lnTo>
                  <a:lnTo>
                    <a:pt x="271" y="0"/>
                  </a:lnTo>
                  <a:lnTo>
                    <a:pt x="369" y="166"/>
                  </a:lnTo>
                  <a:lnTo>
                    <a:pt x="572" y="229"/>
                  </a:lnTo>
                  <a:lnTo>
                    <a:pt x="445" y="323"/>
                  </a:lnTo>
                  <a:lnTo>
                    <a:pt x="441" y="460"/>
                  </a:lnTo>
                  <a:lnTo>
                    <a:pt x="325" y="320"/>
                  </a:lnTo>
                  <a:lnTo>
                    <a:pt x="133" y="461"/>
                  </a:lnTo>
                  <a:lnTo>
                    <a:pt x="133" y="46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1"/>
            <p:cNvSpPr>
              <a:spLocks/>
            </p:cNvSpPr>
            <p:nvPr/>
          </p:nvSpPr>
          <p:spPr bwMode="auto">
            <a:xfrm>
              <a:off x="7431088" y="3036888"/>
              <a:ext cx="368300" cy="309563"/>
            </a:xfrm>
            <a:custGeom>
              <a:avLst/>
              <a:gdLst/>
              <a:ahLst/>
              <a:cxnLst>
                <a:cxn ang="0">
                  <a:pos x="135" y="138"/>
                </a:cxn>
                <a:cxn ang="0">
                  <a:pos x="114" y="14"/>
                </a:cxn>
                <a:cxn ang="0">
                  <a:pos x="239" y="64"/>
                </a:cxn>
                <a:cxn ang="0">
                  <a:pos x="336" y="0"/>
                </a:cxn>
                <a:cxn ang="0">
                  <a:pos x="339" y="108"/>
                </a:cxn>
                <a:cxn ang="0">
                  <a:pos x="464" y="174"/>
                </a:cxn>
                <a:cxn ang="0">
                  <a:pos x="307" y="226"/>
                </a:cxn>
                <a:cxn ang="0">
                  <a:pos x="317" y="390"/>
                </a:cxn>
                <a:cxn ang="0">
                  <a:pos x="207" y="302"/>
                </a:cxn>
                <a:cxn ang="0">
                  <a:pos x="95" y="337"/>
                </a:cxn>
                <a:cxn ang="0">
                  <a:pos x="99" y="238"/>
                </a:cxn>
                <a:cxn ang="0">
                  <a:pos x="0" y="170"/>
                </a:cxn>
                <a:cxn ang="0">
                  <a:pos x="135" y="138"/>
                </a:cxn>
                <a:cxn ang="0">
                  <a:pos x="135" y="138"/>
                </a:cxn>
              </a:cxnLst>
              <a:rect l="0" t="0" r="r" b="b"/>
              <a:pathLst>
                <a:path w="464" h="390">
                  <a:moveTo>
                    <a:pt x="135" y="138"/>
                  </a:moveTo>
                  <a:lnTo>
                    <a:pt x="114" y="14"/>
                  </a:lnTo>
                  <a:lnTo>
                    <a:pt x="239" y="64"/>
                  </a:lnTo>
                  <a:lnTo>
                    <a:pt x="336" y="0"/>
                  </a:lnTo>
                  <a:lnTo>
                    <a:pt x="339" y="108"/>
                  </a:lnTo>
                  <a:lnTo>
                    <a:pt x="464" y="174"/>
                  </a:lnTo>
                  <a:lnTo>
                    <a:pt x="307" y="226"/>
                  </a:lnTo>
                  <a:lnTo>
                    <a:pt x="317" y="390"/>
                  </a:lnTo>
                  <a:lnTo>
                    <a:pt x="207" y="302"/>
                  </a:lnTo>
                  <a:lnTo>
                    <a:pt x="95" y="337"/>
                  </a:lnTo>
                  <a:lnTo>
                    <a:pt x="99" y="238"/>
                  </a:lnTo>
                  <a:lnTo>
                    <a:pt x="0" y="170"/>
                  </a:lnTo>
                  <a:lnTo>
                    <a:pt x="135" y="138"/>
                  </a:lnTo>
                  <a:lnTo>
                    <a:pt x="135" y="138"/>
                  </a:lnTo>
                  <a:close/>
                </a:path>
              </a:pathLst>
            </a:custGeom>
            <a:solidFill>
              <a:srgbClr val="96DE0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2"/>
            <p:cNvSpPr>
              <a:spLocks/>
            </p:cNvSpPr>
            <p:nvPr/>
          </p:nvSpPr>
          <p:spPr bwMode="auto">
            <a:xfrm>
              <a:off x="7839075" y="3498850"/>
              <a:ext cx="303213" cy="274638"/>
            </a:xfrm>
            <a:custGeom>
              <a:avLst/>
              <a:gdLst/>
              <a:ahLst/>
              <a:cxnLst>
                <a:cxn ang="0">
                  <a:pos x="0" y="151"/>
                </a:cxn>
                <a:cxn ang="0">
                  <a:pos x="126" y="115"/>
                </a:cxn>
                <a:cxn ang="0">
                  <a:pos x="169" y="0"/>
                </a:cxn>
                <a:cxn ang="0">
                  <a:pos x="246" y="131"/>
                </a:cxn>
                <a:cxn ang="0">
                  <a:pos x="349" y="122"/>
                </a:cxn>
                <a:cxn ang="0">
                  <a:pos x="326" y="206"/>
                </a:cxn>
                <a:cxn ang="0">
                  <a:pos x="381" y="346"/>
                </a:cxn>
                <a:cxn ang="0">
                  <a:pos x="194" y="266"/>
                </a:cxn>
                <a:cxn ang="0">
                  <a:pos x="90" y="328"/>
                </a:cxn>
                <a:cxn ang="0">
                  <a:pos x="95" y="223"/>
                </a:cxn>
                <a:cxn ang="0">
                  <a:pos x="0" y="151"/>
                </a:cxn>
                <a:cxn ang="0">
                  <a:pos x="0" y="151"/>
                </a:cxn>
              </a:cxnLst>
              <a:rect l="0" t="0" r="r" b="b"/>
              <a:pathLst>
                <a:path w="381" h="346">
                  <a:moveTo>
                    <a:pt x="0" y="151"/>
                  </a:moveTo>
                  <a:lnTo>
                    <a:pt x="126" y="115"/>
                  </a:lnTo>
                  <a:lnTo>
                    <a:pt x="169" y="0"/>
                  </a:lnTo>
                  <a:lnTo>
                    <a:pt x="246" y="131"/>
                  </a:lnTo>
                  <a:lnTo>
                    <a:pt x="349" y="122"/>
                  </a:lnTo>
                  <a:lnTo>
                    <a:pt x="326" y="206"/>
                  </a:lnTo>
                  <a:lnTo>
                    <a:pt x="381" y="346"/>
                  </a:lnTo>
                  <a:lnTo>
                    <a:pt x="194" y="266"/>
                  </a:lnTo>
                  <a:lnTo>
                    <a:pt x="90" y="328"/>
                  </a:lnTo>
                  <a:lnTo>
                    <a:pt x="95" y="223"/>
                  </a:lnTo>
                  <a:lnTo>
                    <a:pt x="0" y="151"/>
                  </a:lnTo>
                  <a:lnTo>
                    <a:pt x="0" y="151"/>
                  </a:lnTo>
                  <a:close/>
                </a:path>
              </a:pathLst>
            </a:custGeom>
            <a:solidFill>
              <a:srgbClr val="FFFF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3"/>
            <p:cNvSpPr>
              <a:spLocks/>
            </p:cNvSpPr>
            <p:nvPr/>
          </p:nvSpPr>
          <p:spPr bwMode="auto">
            <a:xfrm>
              <a:off x="7942263" y="3751263"/>
              <a:ext cx="119063" cy="520700"/>
            </a:xfrm>
            <a:custGeom>
              <a:avLst/>
              <a:gdLst/>
              <a:ahLst/>
              <a:cxnLst>
                <a:cxn ang="0">
                  <a:pos x="32" y="34"/>
                </a:cxn>
                <a:cxn ang="0">
                  <a:pos x="36" y="47"/>
                </a:cxn>
                <a:cxn ang="0">
                  <a:pos x="40" y="62"/>
                </a:cxn>
                <a:cxn ang="0">
                  <a:pos x="44" y="81"/>
                </a:cxn>
                <a:cxn ang="0">
                  <a:pos x="47" y="101"/>
                </a:cxn>
                <a:cxn ang="0">
                  <a:pos x="51" y="125"/>
                </a:cxn>
                <a:cxn ang="0">
                  <a:pos x="55" y="151"/>
                </a:cxn>
                <a:cxn ang="0">
                  <a:pos x="58" y="181"/>
                </a:cxn>
                <a:cxn ang="0">
                  <a:pos x="61" y="212"/>
                </a:cxn>
                <a:cxn ang="0">
                  <a:pos x="64" y="245"/>
                </a:cxn>
                <a:cxn ang="0">
                  <a:pos x="64" y="280"/>
                </a:cxn>
                <a:cxn ang="0">
                  <a:pos x="65" y="318"/>
                </a:cxn>
                <a:cxn ang="0">
                  <a:pos x="63" y="355"/>
                </a:cxn>
                <a:cxn ang="0">
                  <a:pos x="60" y="396"/>
                </a:cxn>
                <a:cxn ang="0">
                  <a:pos x="56" y="436"/>
                </a:cxn>
                <a:cxn ang="0">
                  <a:pos x="50" y="477"/>
                </a:cxn>
                <a:cxn ang="0">
                  <a:pos x="41" y="519"/>
                </a:cxn>
                <a:cxn ang="0">
                  <a:pos x="29" y="562"/>
                </a:cxn>
                <a:cxn ang="0">
                  <a:pos x="16" y="605"/>
                </a:cxn>
                <a:cxn ang="0">
                  <a:pos x="0" y="648"/>
                </a:cxn>
                <a:cxn ang="0">
                  <a:pos x="93" y="650"/>
                </a:cxn>
                <a:cxn ang="0">
                  <a:pos x="98" y="633"/>
                </a:cxn>
                <a:cxn ang="0">
                  <a:pos x="103" y="618"/>
                </a:cxn>
                <a:cxn ang="0">
                  <a:pos x="108" y="599"/>
                </a:cxn>
                <a:cxn ang="0">
                  <a:pos x="114" y="576"/>
                </a:cxn>
                <a:cxn ang="0">
                  <a:pos x="119" y="550"/>
                </a:cxn>
                <a:cxn ang="0">
                  <a:pos x="125" y="522"/>
                </a:cxn>
                <a:cxn ang="0">
                  <a:pos x="130" y="490"/>
                </a:cxn>
                <a:cxn ang="0">
                  <a:pos x="137" y="458"/>
                </a:cxn>
                <a:cxn ang="0">
                  <a:pos x="142" y="422"/>
                </a:cxn>
                <a:cxn ang="0">
                  <a:pos x="146" y="385"/>
                </a:cxn>
                <a:cxn ang="0">
                  <a:pos x="148" y="346"/>
                </a:cxn>
                <a:cxn ang="0">
                  <a:pos x="150" y="306"/>
                </a:cxn>
                <a:cxn ang="0">
                  <a:pos x="150" y="265"/>
                </a:cxn>
                <a:cxn ang="0">
                  <a:pos x="149" y="225"/>
                </a:cxn>
                <a:cxn ang="0">
                  <a:pos x="145" y="182"/>
                </a:cxn>
                <a:cxn ang="0">
                  <a:pos x="139" y="141"/>
                </a:cxn>
                <a:cxn ang="0">
                  <a:pos x="131" y="100"/>
                </a:cxn>
                <a:cxn ang="0">
                  <a:pos x="120" y="60"/>
                </a:cxn>
                <a:cxn ang="0">
                  <a:pos x="107" y="20"/>
                </a:cxn>
                <a:cxn ang="0">
                  <a:pos x="95" y="1"/>
                </a:cxn>
                <a:cxn ang="0">
                  <a:pos x="79" y="0"/>
                </a:cxn>
                <a:cxn ang="0">
                  <a:pos x="62" y="7"/>
                </a:cxn>
                <a:cxn ang="0">
                  <a:pos x="44" y="16"/>
                </a:cxn>
                <a:cxn ang="0">
                  <a:pos x="32" y="25"/>
                </a:cxn>
                <a:cxn ang="0">
                  <a:pos x="31" y="27"/>
                </a:cxn>
              </a:cxnLst>
              <a:rect l="0" t="0" r="r" b="b"/>
              <a:pathLst>
                <a:path w="151" h="655">
                  <a:moveTo>
                    <a:pt x="31" y="27"/>
                  </a:moveTo>
                  <a:lnTo>
                    <a:pt x="31" y="30"/>
                  </a:lnTo>
                  <a:lnTo>
                    <a:pt x="32" y="34"/>
                  </a:lnTo>
                  <a:lnTo>
                    <a:pt x="34" y="40"/>
                  </a:lnTo>
                  <a:lnTo>
                    <a:pt x="34" y="43"/>
                  </a:lnTo>
                  <a:lnTo>
                    <a:pt x="36" y="47"/>
                  </a:lnTo>
                  <a:lnTo>
                    <a:pt x="37" y="52"/>
                  </a:lnTo>
                  <a:lnTo>
                    <a:pt x="39" y="57"/>
                  </a:lnTo>
                  <a:lnTo>
                    <a:pt x="40" y="62"/>
                  </a:lnTo>
                  <a:lnTo>
                    <a:pt x="41" y="68"/>
                  </a:lnTo>
                  <a:lnTo>
                    <a:pt x="42" y="74"/>
                  </a:lnTo>
                  <a:lnTo>
                    <a:pt x="44" y="81"/>
                  </a:lnTo>
                  <a:lnTo>
                    <a:pt x="45" y="86"/>
                  </a:lnTo>
                  <a:lnTo>
                    <a:pt x="47" y="94"/>
                  </a:lnTo>
                  <a:lnTo>
                    <a:pt x="47" y="101"/>
                  </a:lnTo>
                  <a:lnTo>
                    <a:pt x="49" y="109"/>
                  </a:lnTo>
                  <a:lnTo>
                    <a:pt x="50" y="116"/>
                  </a:lnTo>
                  <a:lnTo>
                    <a:pt x="51" y="125"/>
                  </a:lnTo>
                  <a:lnTo>
                    <a:pt x="53" y="133"/>
                  </a:lnTo>
                  <a:lnTo>
                    <a:pt x="54" y="142"/>
                  </a:lnTo>
                  <a:lnTo>
                    <a:pt x="55" y="151"/>
                  </a:lnTo>
                  <a:lnTo>
                    <a:pt x="56" y="161"/>
                  </a:lnTo>
                  <a:lnTo>
                    <a:pt x="57" y="170"/>
                  </a:lnTo>
                  <a:lnTo>
                    <a:pt x="58" y="181"/>
                  </a:lnTo>
                  <a:lnTo>
                    <a:pt x="59" y="191"/>
                  </a:lnTo>
                  <a:lnTo>
                    <a:pt x="60" y="202"/>
                  </a:lnTo>
                  <a:lnTo>
                    <a:pt x="61" y="212"/>
                  </a:lnTo>
                  <a:lnTo>
                    <a:pt x="63" y="224"/>
                  </a:lnTo>
                  <a:lnTo>
                    <a:pt x="63" y="234"/>
                  </a:lnTo>
                  <a:lnTo>
                    <a:pt x="64" y="245"/>
                  </a:lnTo>
                  <a:lnTo>
                    <a:pt x="64" y="256"/>
                  </a:lnTo>
                  <a:lnTo>
                    <a:pt x="64" y="269"/>
                  </a:lnTo>
                  <a:lnTo>
                    <a:pt x="64" y="280"/>
                  </a:lnTo>
                  <a:lnTo>
                    <a:pt x="64" y="293"/>
                  </a:lnTo>
                  <a:lnTo>
                    <a:pt x="64" y="305"/>
                  </a:lnTo>
                  <a:lnTo>
                    <a:pt x="65" y="318"/>
                  </a:lnTo>
                  <a:lnTo>
                    <a:pt x="64" y="330"/>
                  </a:lnTo>
                  <a:lnTo>
                    <a:pt x="64" y="343"/>
                  </a:lnTo>
                  <a:lnTo>
                    <a:pt x="63" y="355"/>
                  </a:lnTo>
                  <a:lnTo>
                    <a:pt x="63" y="370"/>
                  </a:lnTo>
                  <a:lnTo>
                    <a:pt x="61" y="382"/>
                  </a:lnTo>
                  <a:lnTo>
                    <a:pt x="60" y="396"/>
                  </a:lnTo>
                  <a:lnTo>
                    <a:pt x="59" y="408"/>
                  </a:lnTo>
                  <a:lnTo>
                    <a:pt x="58" y="422"/>
                  </a:lnTo>
                  <a:lnTo>
                    <a:pt x="56" y="436"/>
                  </a:lnTo>
                  <a:lnTo>
                    <a:pt x="53" y="449"/>
                  </a:lnTo>
                  <a:lnTo>
                    <a:pt x="51" y="463"/>
                  </a:lnTo>
                  <a:lnTo>
                    <a:pt x="50" y="477"/>
                  </a:lnTo>
                  <a:lnTo>
                    <a:pt x="47" y="490"/>
                  </a:lnTo>
                  <a:lnTo>
                    <a:pt x="44" y="505"/>
                  </a:lnTo>
                  <a:lnTo>
                    <a:pt x="41" y="519"/>
                  </a:lnTo>
                  <a:lnTo>
                    <a:pt x="38" y="534"/>
                  </a:lnTo>
                  <a:lnTo>
                    <a:pt x="33" y="547"/>
                  </a:lnTo>
                  <a:lnTo>
                    <a:pt x="29" y="562"/>
                  </a:lnTo>
                  <a:lnTo>
                    <a:pt x="25" y="576"/>
                  </a:lnTo>
                  <a:lnTo>
                    <a:pt x="21" y="590"/>
                  </a:lnTo>
                  <a:lnTo>
                    <a:pt x="16" y="605"/>
                  </a:lnTo>
                  <a:lnTo>
                    <a:pt x="11" y="619"/>
                  </a:lnTo>
                  <a:lnTo>
                    <a:pt x="6" y="634"/>
                  </a:lnTo>
                  <a:lnTo>
                    <a:pt x="0" y="648"/>
                  </a:lnTo>
                  <a:lnTo>
                    <a:pt x="92" y="655"/>
                  </a:lnTo>
                  <a:lnTo>
                    <a:pt x="92" y="653"/>
                  </a:lnTo>
                  <a:lnTo>
                    <a:pt x="93" y="650"/>
                  </a:lnTo>
                  <a:lnTo>
                    <a:pt x="95" y="645"/>
                  </a:lnTo>
                  <a:lnTo>
                    <a:pt x="97" y="638"/>
                  </a:lnTo>
                  <a:lnTo>
                    <a:pt x="98" y="633"/>
                  </a:lnTo>
                  <a:lnTo>
                    <a:pt x="99" y="629"/>
                  </a:lnTo>
                  <a:lnTo>
                    <a:pt x="100" y="622"/>
                  </a:lnTo>
                  <a:lnTo>
                    <a:pt x="103" y="618"/>
                  </a:lnTo>
                  <a:lnTo>
                    <a:pt x="104" y="611"/>
                  </a:lnTo>
                  <a:lnTo>
                    <a:pt x="106" y="606"/>
                  </a:lnTo>
                  <a:lnTo>
                    <a:pt x="108" y="599"/>
                  </a:lnTo>
                  <a:lnTo>
                    <a:pt x="110" y="593"/>
                  </a:lnTo>
                  <a:lnTo>
                    <a:pt x="112" y="584"/>
                  </a:lnTo>
                  <a:lnTo>
                    <a:pt x="114" y="576"/>
                  </a:lnTo>
                  <a:lnTo>
                    <a:pt x="115" y="568"/>
                  </a:lnTo>
                  <a:lnTo>
                    <a:pt x="117" y="560"/>
                  </a:lnTo>
                  <a:lnTo>
                    <a:pt x="119" y="550"/>
                  </a:lnTo>
                  <a:lnTo>
                    <a:pt x="120" y="541"/>
                  </a:lnTo>
                  <a:lnTo>
                    <a:pt x="123" y="532"/>
                  </a:lnTo>
                  <a:lnTo>
                    <a:pt x="125" y="522"/>
                  </a:lnTo>
                  <a:lnTo>
                    <a:pt x="127" y="511"/>
                  </a:lnTo>
                  <a:lnTo>
                    <a:pt x="128" y="501"/>
                  </a:lnTo>
                  <a:lnTo>
                    <a:pt x="130" y="490"/>
                  </a:lnTo>
                  <a:lnTo>
                    <a:pt x="132" y="479"/>
                  </a:lnTo>
                  <a:lnTo>
                    <a:pt x="134" y="469"/>
                  </a:lnTo>
                  <a:lnTo>
                    <a:pt x="137" y="458"/>
                  </a:lnTo>
                  <a:lnTo>
                    <a:pt x="139" y="446"/>
                  </a:lnTo>
                  <a:lnTo>
                    <a:pt x="141" y="435"/>
                  </a:lnTo>
                  <a:lnTo>
                    <a:pt x="142" y="422"/>
                  </a:lnTo>
                  <a:lnTo>
                    <a:pt x="143" y="410"/>
                  </a:lnTo>
                  <a:lnTo>
                    <a:pt x="144" y="398"/>
                  </a:lnTo>
                  <a:lnTo>
                    <a:pt x="146" y="385"/>
                  </a:lnTo>
                  <a:lnTo>
                    <a:pt x="146" y="372"/>
                  </a:lnTo>
                  <a:lnTo>
                    <a:pt x="147" y="359"/>
                  </a:lnTo>
                  <a:lnTo>
                    <a:pt x="148" y="346"/>
                  </a:lnTo>
                  <a:lnTo>
                    <a:pt x="149" y="334"/>
                  </a:lnTo>
                  <a:lnTo>
                    <a:pt x="149" y="319"/>
                  </a:lnTo>
                  <a:lnTo>
                    <a:pt x="150" y="306"/>
                  </a:lnTo>
                  <a:lnTo>
                    <a:pt x="150" y="292"/>
                  </a:lnTo>
                  <a:lnTo>
                    <a:pt x="151" y="279"/>
                  </a:lnTo>
                  <a:lnTo>
                    <a:pt x="150" y="265"/>
                  </a:lnTo>
                  <a:lnTo>
                    <a:pt x="150" y="252"/>
                  </a:lnTo>
                  <a:lnTo>
                    <a:pt x="149" y="238"/>
                  </a:lnTo>
                  <a:lnTo>
                    <a:pt x="149" y="225"/>
                  </a:lnTo>
                  <a:lnTo>
                    <a:pt x="148" y="210"/>
                  </a:lnTo>
                  <a:lnTo>
                    <a:pt x="146" y="197"/>
                  </a:lnTo>
                  <a:lnTo>
                    <a:pt x="145" y="182"/>
                  </a:lnTo>
                  <a:lnTo>
                    <a:pt x="144" y="169"/>
                  </a:lnTo>
                  <a:lnTo>
                    <a:pt x="142" y="154"/>
                  </a:lnTo>
                  <a:lnTo>
                    <a:pt x="139" y="141"/>
                  </a:lnTo>
                  <a:lnTo>
                    <a:pt x="137" y="128"/>
                  </a:lnTo>
                  <a:lnTo>
                    <a:pt x="134" y="114"/>
                  </a:lnTo>
                  <a:lnTo>
                    <a:pt x="131" y="100"/>
                  </a:lnTo>
                  <a:lnTo>
                    <a:pt x="128" y="87"/>
                  </a:lnTo>
                  <a:lnTo>
                    <a:pt x="124" y="73"/>
                  </a:lnTo>
                  <a:lnTo>
                    <a:pt x="120" y="60"/>
                  </a:lnTo>
                  <a:lnTo>
                    <a:pt x="116" y="46"/>
                  </a:lnTo>
                  <a:lnTo>
                    <a:pt x="112" y="34"/>
                  </a:lnTo>
                  <a:lnTo>
                    <a:pt x="107" y="20"/>
                  </a:lnTo>
                  <a:lnTo>
                    <a:pt x="103" y="9"/>
                  </a:lnTo>
                  <a:lnTo>
                    <a:pt x="99" y="3"/>
                  </a:lnTo>
                  <a:lnTo>
                    <a:pt x="95" y="1"/>
                  </a:lnTo>
                  <a:lnTo>
                    <a:pt x="90" y="0"/>
                  </a:lnTo>
                  <a:lnTo>
                    <a:pt x="85" y="0"/>
                  </a:lnTo>
                  <a:lnTo>
                    <a:pt x="79" y="0"/>
                  </a:lnTo>
                  <a:lnTo>
                    <a:pt x="74" y="2"/>
                  </a:lnTo>
                  <a:lnTo>
                    <a:pt x="67" y="4"/>
                  </a:lnTo>
                  <a:lnTo>
                    <a:pt x="62" y="7"/>
                  </a:lnTo>
                  <a:lnTo>
                    <a:pt x="55" y="10"/>
                  </a:lnTo>
                  <a:lnTo>
                    <a:pt x="50" y="13"/>
                  </a:lnTo>
                  <a:lnTo>
                    <a:pt x="44" y="16"/>
                  </a:lnTo>
                  <a:lnTo>
                    <a:pt x="40" y="19"/>
                  </a:lnTo>
                  <a:lnTo>
                    <a:pt x="36" y="21"/>
                  </a:lnTo>
                  <a:lnTo>
                    <a:pt x="32" y="25"/>
                  </a:lnTo>
                  <a:lnTo>
                    <a:pt x="31" y="26"/>
                  </a:lnTo>
                  <a:lnTo>
                    <a:pt x="31" y="27"/>
                  </a:lnTo>
                  <a:lnTo>
                    <a:pt x="31" y="2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14"/>
            <p:cNvSpPr>
              <a:spLocks/>
            </p:cNvSpPr>
            <p:nvPr/>
          </p:nvSpPr>
          <p:spPr bwMode="auto">
            <a:xfrm>
              <a:off x="7054850" y="3752850"/>
              <a:ext cx="665163" cy="530225"/>
            </a:xfrm>
            <a:custGeom>
              <a:avLst/>
              <a:gdLst/>
              <a:ahLst/>
              <a:cxnLst>
                <a:cxn ang="0">
                  <a:pos x="11" y="101"/>
                </a:cxn>
                <a:cxn ang="0">
                  <a:pos x="32" y="89"/>
                </a:cxn>
                <a:cxn ang="0">
                  <a:pos x="60" y="75"/>
                </a:cxn>
                <a:cxn ang="0">
                  <a:pos x="96" y="59"/>
                </a:cxn>
                <a:cxn ang="0">
                  <a:pos x="138" y="42"/>
                </a:cxn>
                <a:cxn ang="0">
                  <a:pos x="187" y="29"/>
                </a:cxn>
                <a:cxn ang="0">
                  <a:pos x="239" y="14"/>
                </a:cxn>
                <a:cxn ang="0">
                  <a:pos x="297" y="4"/>
                </a:cxn>
                <a:cxn ang="0">
                  <a:pos x="357" y="1"/>
                </a:cxn>
                <a:cxn ang="0">
                  <a:pos x="420" y="3"/>
                </a:cxn>
                <a:cxn ang="0">
                  <a:pos x="484" y="13"/>
                </a:cxn>
                <a:cxn ang="0">
                  <a:pos x="550" y="33"/>
                </a:cxn>
                <a:cxn ang="0">
                  <a:pos x="612" y="62"/>
                </a:cxn>
                <a:cxn ang="0">
                  <a:pos x="665" y="98"/>
                </a:cxn>
                <a:cxn ang="0">
                  <a:pos x="709" y="142"/>
                </a:cxn>
                <a:cxn ang="0">
                  <a:pos x="745" y="190"/>
                </a:cxn>
                <a:cxn ang="0">
                  <a:pos x="774" y="243"/>
                </a:cxn>
                <a:cxn ang="0">
                  <a:pos x="796" y="299"/>
                </a:cxn>
                <a:cxn ang="0">
                  <a:pos x="813" y="356"/>
                </a:cxn>
                <a:cxn ang="0">
                  <a:pos x="824" y="411"/>
                </a:cxn>
                <a:cxn ang="0">
                  <a:pos x="832" y="468"/>
                </a:cxn>
                <a:cxn ang="0">
                  <a:pos x="836" y="520"/>
                </a:cxn>
                <a:cxn ang="0">
                  <a:pos x="836" y="570"/>
                </a:cxn>
                <a:cxn ang="0">
                  <a:pos x="835" y="615"/>
                </a:cxn>
                <a:cxn ang="0">
                  <a:pos x="834" y="654"/>
                </a:cxn>
                <a:cxn ang="0">
                  <a:pos x="804" y="656"/>
                </a:cxn>
                <a:cxn ang="0">
                  <a:pos x="771" y="662"/>
                </a:cxn>
                <a:cxn ang="0">
                  <a:pos x="753" y="666"/>
                </a:cxn>
                <a:cxn ang="0">
                  <a:pos x="754" y="645"/>
                </a:cxn>
                <a:cxn ang="0">
                  <a:pos x="757" y="620"/>
                </a:cxn>
                <a:cxn ang="0">
                  <a:pos x="759" y="587"/>
                </a:cxn>
                <a:cxn ang="0">
                  <a:pos x="759" y="547"/>
                </a:cxn>
                <a:cxn ang="0">
                  <a:pos x="758" y="504"/>
                </a:cxn>
                <a:cxn ang="0">
                  <a:pos x="753" y="456"/>
                </a:cxn>
                <a:cxn ang="0">
                  <a:pos x="745" y="405"/>
                </a:cxn>
                <a:cxn ang="0">
                  <a:pos x="731" y="351"/>
                </a:cxn>
                <a:cxn ang="0">
                  <a:pos x="712" y="300"/>
                </a:cxn>
                <a:cxn ang="0">
                  <a:pos x="687" y="249"/>
                </a:cxn>
                <a:cxn ang="0">
                  <a:pos x="655" y="202"/>
                </a:cxn>
                <a:cxn ang="0">
                  <a:pos x="613" y="157"/>
                </a:cxn>
                <a:cxn ang="0">
                  <a:pos x="566" y="123"/>
                </a:cxn>
                <a:cxn ang="0">
                  <a:pos x="513" y="98"/>
                </a:cxn>
                <a:cxn ang="0">
                  <a:pos x="460" y="85"/>
                </a:cxn>
                <a:cxn ang="0">
                  <a:pos x="403" y="78"/>
                </a:cxn>
                <a:cxn ang="0">
                  <a:pos x="347" y="79"/>
                </a:cxn>
                <a:cxn ang="0">
                  <a:pos x="293" y="87"/>
                </a:cxn>
                <a:cxn ang="0">
                  <a:pos x="240" y="98"/>
                </a:cxn>
                <a:cxn ang="0">
                  <a:pos x="192" y="112"/>
                </a:cxn>
                <a:cxn ang="0">
                  <a:pos x="148" y="129"/>
                </a:cxn>
                <a:cxn ang="0">
                  <a:pos x="111" y="145"/>
                </a:cxn>
                <a:cxn ang="0">
                  <a:pos x="83" y="163"/>
                </a:cxn>
                <a:cxn ang="0">
                  <a:pos x="61" y="178"/>
                </a:cxn>
                <a:cxn ang="0">
                  <a:pos x="39" y="184"/>
                </a:cxn>
                <a:cxn ang="0">
                  <a:pos x="17" y="152"/>
                </a:cxn>
                <a:cxn ang="0">
                  <a:pos x="5" y="125"/>
                </a:cxn>
                <a:cxn ang="0">
                  <a:pos x="0" y="109"/>
                </a:cxn>
              </a:cxnLst>
              <a:rect l="0" t="0" r="r" b="b"/>
              <a:pathLst>
                <a:path w="837" h="668">
                  <a:moveTo>
                    <a:pt x="0" y="109"/>
                  </a:moveTo>
                  <a:lnTo>
                    <a:pt x="0" y="108"/>
                  </a:lnTo>
                  <a:lnTo>
                    <a:pt x="2" y="107"/>
                  </a:lnTo>
                  <a:lnTo>
                    <a:pt x="6" y="103"/>
                  </a:lnTo>
                  <a:lnTo>
                    <a:pt x="11" y="101"/>
                  </a:lnTo>
                  <a:lnTo>
                    <a:pt x="14" y="99"/>
                  </a:lnTo>
                  <a:lnTo>
                    <a:pt x="17" y="96"/>
                  </a:lnTo>
                  <a:lnTo>
                    <a:pt x="22" y="94"/>
                  </a:lnTo>
                  <a:lnTo>
                    <a:pt x="27" y="93"/>
                  </a:lnTo>
                  <a:lnTo>
                    <a:pt x="32" y="89"/>
                  </a:lnTo>
                  <a:lnTo>
                    <a:pt x="36" y="87"/>
                  </a:lnTo>
                  <a:lnTo>
                    <a:pt x="42" y="84"/>
                  </a:lnTo>
                  <a:lnTo>
                    <a:pt x="48" y="82"/>
                  </a:lnTo>
                  <a:lnTo>
                    <a:pt x="53" y="78"/>
                  </a:lnTo>
                  <a:lnTo>
                    <a:pt x="60" y="75"/>
                  </a:lnTo>
                  <a:lnTo>
                    <a:pt x="67" y="71"/>
                  </a:lnTo>
                  <a:lnTo>
                    <a:pt x="74" y="69"/>
                  </a:lnTo>
                  <a:lnTo>
                    <a:pt x="80" y="65"/>
                  </a:lnTo>
                  <a:lnTo>
                    <a:pt x="88" y="63"/>
                  </a:lnTo>
                  <a:lnTo>
                    <a:pt x="96" y="59"/>
                  </a:lnTo>
                  <a:lnTo>
                    <a:pt x="104" y="57"/>
                  </a:lnTo>
                  <a:lnTo>
                    <a:pt x="111" y="52"/>
                  </a:lnTo>
                  <a:lnTo>
                    <a:pt x="120" y="49"/>
                  </a:lnTo>
                  <a:lnTo>
                    <a:pt x="128" y="46"/>
                  </a:lnTo>
                  <a:lnTo>
                    <a:pt x="138" y="42"/>
                  </a:lnTo>
                  <a:lnTo>
                    <a:pt x="147" y="39"/>
                  </a:lnTo>
                  <a:lnTo>
                    <a:pt x="157" y="36"/>
                  </a:lnTo>
                  <a:lnTo>
                    <a:pt x="166" y="34"/>
                  </a:lnTo>
                  <a:lnTo>
                    <a:pt x="177" y="32"/>
                  </a:lnTo>
                  <a:lnTo>
                    <a:pt x="187" y="29"/>
                  </a:lnTo>
                  <a:lnTo>
                    <a:pt x="196" y="25"/>
                  </a:lnTo>
                  <a:lnTo>
                    <a:pt x="206" y="22"/>
                  </a:lnTo>
                  <a:lnTo>
                    <a:pt x="217" y="20"/>
                  </a:lnTo>
                  <a:lnTo>
                    <a:pt x="228" y="17"/>
                  </a:lnTo>
                  <a:lnTo>
                    <a:pt x="239" y="14"/>
                  </a:lnTo>
                  <a:lnTo>
                    <a:pt x="250" y="12"/>
                  </a:lnTo>
                  <a:lnTo>
                    <a:pt x="262" y="11"/>
                  </a:lnTo>
                  <a:lnTo>
                    <a:pt x="273" y="8"/>
                  </a:lnTo>
                  <a:lnTo>
                    <a:pt x="284" y="6"/>
                  </a:lnTo>
                  <a:lnTo>
                    <a:pt x="297" y="4"/>
                  </a:lnTo>
                  <a:lnTo>
                    <a:pt x="308" y="4"/>
                  </a:lnTo>
                  <a:lnTo>
                    <a:pt x="321" y="2"/>
                  </a:lnTo>
                  <a:lnTo>
                    <a:pt x="332" y="1"/>
                  </a:lnTo>
                  <a:lnTo>
                    <a:pt x="344" y="1"/>
                  </a:lnTo>
                  <a:lnTo>
                    <a:pt x="357" y="1"/>
                  </a:lnTo>
                  <a:lnTo>
                    <a:pt x="369" y="0"/>
                  </a:lnTo>
                  <a:lnTo>
                    <a:pt x="381" y="0"/>
                  </a:lnTo>
                  <a:lnTo>
                    <a:pt x="394" y="1"/>
                  </a:lnTo>
                  <a:lnTo>
                    <a:pt x="406" y="2"/>
                  </a:lnTo>
                  <a:lnTo>
                    <a:pt x="420" y="3"/>
                  </a:lnTo>
                  <a:lnTo>
                    <a:pt x="432" y="4"/>
                  </a:lnTo>
                  <a:lnTo>
                    <a:pt x="445" y="6"/>
                  </a:lnTo>
                  <a:lnTo>
                    <a:pt x="459" y="8"/>
                  </a:lnTo>
                  <a:lnTo>
                    <a:pt x="471" y="11"/>
                  </a:lnTo>
                  <a:lnTo>
                    <a:pt x="484" y="13"/>
                  </a:lnTo>
                  <a:lnTo>
                    <a:pt x="498" y="16"/>
                  </a:lnTo>
                  <a:lnTo>
                    <a:pt x="511" y="21"/>
                  </a:lnTo>
                  <a:lnTo>
                    <a:pt x="524" y="24"/>
                  </a:lnTo>
                  <a:lnTo>
                    <a:pt x="537" y="29"/>
                  </a:lnTo>
                  <a:lnTo>
                    <a:pt x="550" y="33"/>
                  </a:lnTo>
                  <a:lnTo>
                    <a:pt x="564" y="39"/>
                  </a:lnTo>
                  <a:lnTo>
                    <a:pt x="576" y="43"/>
                  </a:lnTo>
                  <a:lnTo>
                    <a:pt x="588" y="49"/>
                  </a:lnTo>
                  <a:lnTo>
                    <a:pt x="600" y="55"/>
                  </a:lnTo>
                  <a:lnTo>
                    <a:pt x="612" y="62"/>
                  </a:lnTo>
                  <a:lnTo>
                    <a:pt x="623" y="68"/>
                  </a:lnTo>
                  <a:lnTo>
                    <a:pt x="634" y="75"/>
                  </a:lnTo>
                  <a:lnTo>
                    <a:pt x="644" y="82"/>
                  </a:lnTo>
                  <a:lnTo>
                    <a:pt x="656" y="91"/>
                  </a:lnTo>
                  <a:lnTo>
                    <a:pt x="665" y="98"/>
                  </a:lnTo>
                  <a:lnTo>
                    <a:pt x="674" y="107"/>
                  </a:lnTo>
                  <a:lnTo>
                    <a:pt x="682" y="114"/>
                  </a:lnTo>
                  <a:lnTo>
                    <a:pt x="693" y="124"/>
                  </a:lnTo>
                  <a:lnTo>
                    <a:pt x="700" y="132"/>
                  </a:lnTo>
                  <a:lnTo>
                    <a:pt x="709" y="142"/>
                  </a:lnTo>
                  <a:lnTo>
                    <a:pt x="717" y="151"/>
                  </a:lnTo>
                  <a:lnTo>
                    <a:pt x="725" y="161"/>
                  </a:lnTo>
                  <a:lnTo>
                    <a:pt x="732" y="171"/>
                  </a:lnTo>
                  <a:lnTo>
                    <a:pt x="739" y="180"/>
                  </a:lnTo>
                  <a:lnTo>
                    <a:pt x="745" y="190"/>
                  </a:lnTo>
                  <a:lnTo>
                    <a:pt x="751" y="200"/>
                  </a:lnTo>
                  <a:lnTo>
                    <a:pt x="757" y="210"/>
                  </a:lnTo>
                  <a:lnTo>
                    <a:pt x="764" y="221"/>
                  </a:lnTo>
                  <a:lnTo>
                    <a:pt x="769" y="231"/>
                  </a:lnTo>
                  <a:lnTo>
                    <a:pt x="774" y="243"/>
                  </a:lnTo>
                  <a:lnTo>
                    <a:pt x="778" y="253"/>
                  </a:lnTo>
                  <a:lnTo>
                    <a:pt x="783" y="265"/>
                  </a:lnTo>
                  <a:lnTo>
                    <a:pt x="789" y="275"/>
                  </a:lnTo>
                  <a:lnTo>
                    <a:pt x="793" y="288"/>
                  </a:lnTo>
                  <a:lnTo>
                    <a:pt x="796" y="299"/>
                  </a:lnTo>
                  <a:lnTo>
                    <a:pt x="800" y="309"/>
                  </a:lnTo>
                  <a:lnTo>
                    <a:pt x="804" y="320"/>
                  </a:lnTo>
                  <a:lnTo>
                    <a:pt x="808" y="333"/>
                  </a:lnTo>
                  <a:lnTo>
                    <a:pt x="810" y="344"/>
                  </a:lnTo>
                  <a:lnTo>
                    <a:pt x="813" y="356"/>
                  </a:lnTo>
                  <a:lnTo>
                    <a:pt x="815" y="367"/>
                  </a:lnTo>
                  <a:lnTo>
                    <a:pt x="818" y="377"/>
                  </a:lnTo>
                  <a:lnTo>
                    <a:pt x="821" y="389"/>
                  </a:lnTo>
                  <a:lnTo>
                    <a:pt x="823" y="400"/>
                  </a:lnTo>
                  <a:lnTo>
                    <a:pt x="824" y="411"/>
                  </a:lnTo>
                  <a:lnTo>
                    <a:pt x="827" y="423"/>
                  </a:lnTo>
                  <a:lnTo>
                    <a:pt x="828" y="434"/>
                  </a:lnTo>
                  <a:lnTo>
                    <a:pt x="829" y="445"/>
                  </a:lnTo>
                  <a:lnTo>
                    <a:pt x="831" y="456"/>
                  </a:lnTo>
                  <a:lnTo>
                    <a:pt x="832" y="468"/>
                  </a:lnTo>
                  <a:lnTo>
                    <a:pt x="833" y="478"/>
                  </a:lnTo>
                  <a:lnTo>
                    <a:pt x="834" y="490"/>
                  </a:lnTo>
                  <a:lnTo>
                    <a:pt x="835" y="500"/>
                  </a:lnTo>
                  <a:lnTo>
                    <a:pt x="836" y="511"/>
                  </a:lnTo>
                  <a:lnTo>
                    <a:pt x="836" y="520"/>
                  </a:lnTo>
                  <a:lnTo>
                    <a:pt x="836" y="531"/>
                  </a:lnTo>
                  <a:lnTo>
                    <a:pt x="836" y="540"/>
                  </a:lnTo>
                  <a:lnTo>
                    <a:pt x="836" y="551"/>
                  </a:lnTo>
                  <a:lnTo>
                    <a:pt x="836" y="561"/>
                  </a:lnTo>
                  <a:lnTo>
                    <a:pt x="836" y="570"/>
                  </a:lnTo>
                  <a:lnTo>
                    <a:pt x="836" y="579"/>
                  </a:lnTo>
                  <a:lnTo>
                    <a:pt x="837" y="590"/>
                  </a:lnTo>
                  <a:lnTo>
                    <a:pt x="836" y="598"/>
                  </a:lnTo>
                  <a:lnTo>
                    <a:pt x="836" y="607"/>
                  </a:lnTo>
                  <a:lnTo>
                    <a:pt x="835" y="615"/>
                  </a:lnTo>
                  <a:lnTo>
                    <a:pt x="835" y="624"/>
                  </a:lnTo>
                  <a:lnTo>
                    <a:pt x="835" y="632"/>
                  </a:lnTo>
                  <a:lnTo>
                    <a:pt x="835" y="640"/>
                  </a:lnTo>
                  <a:lnTo>
                    <a:pt x="834" y="647"/>
                  </a:lnTo>
                  <a:lnTo>
                    <a:pt x="834" y="654"/>
                  </a:lnTo>
                  <a:lnTo>
                    <a:pt x="828" y="654"/>
                  </a:lnTo>
                  <a:lnTo>
                    <a:pt x="824" y="654"/>
                  </a:lnTo>
                  <a:lnTo>
                    <a:pt x="816" y="654"/>
                  </a:lnTo>
                  <a:lnTo>
                    <a:pt x="811" y="654"/>
                  </a:lnTo>
                  <a:lnTo>
                    <a:pt x="804" y="656"/>
                  </a:lnTo>
                  <a:lnTo>
                    <a:pt x="798" y="658"/>
                  </a:lnTo>
                  <a:lnTo>
                    <a:pt x="791" y="658"/>
                  </a:lnTo>
                  <a:lnTo>
                    <a:pt x="784" y="660"/>
                  </a:lnTo>
                  <a:lnTo>
                    <a:pt x="777" y="661"/>
                  </a:lnTo>
                  <a:lnTo>
                    <a:pt x="771" y="662"/>
                  </a:lnTo>
                  <a:lnTo>
                    <a:pt x="766" y="663"/>
                  </a:lnTo>
                  <a:lnTo>
                    <a:pt x="761" y="665"/>
                  </a:lnTo>
                  <a:lnTo>
                    <a:pt x="754" y="666"/>
                  </a:lnTo>
                  <a:lnTo>
                    <a:pt x="753" y="668"/>
                  </a:lnTo>
                  <a:lnTo>
                    <a:pt x="753" y="666"/>
                  </a:lnTo>
                  <a:lnTo>
                    <a:pt x="753" y="664"/>
                  </a:lnTo>
                  <a:lnTo>
                    <a:pt x="753" y="659"/>
                  </a:lnTo>
                  <a:lnTo>
                    <a:pt x="754" y="653"/>
                  </a:lnTo>
                  <a:lnTo>
                    <a:pt x="754" y="649"/>
                  </a:lnTo>
                  <a:lnTo>
                    <a:pt x="754" y="645"/>
                  </a:lnTo>
                  <a:lnTo>
                    <a:pt x="755" y="640"/>
                  </a:lnTo>
                  <a:lnTo>
                    <a:pt x="756" y="636"/>
                  </a:lnTo>
                  <a:lnTo>
                    <a:pt x="756" y="631"/>
                  </a:lnTo>
                  <a:lnTo>
                    <a:pt x="757" y="626"/>
                  </a:lnTo>
                  <a:lnTo>
                    <a:pt x="757" y="620"/>
                  </a:lnTo>
                  <a:lnTo>
                    <a:pt x="758" y="615"/>
                  </a:lnTo>
                  <a:lnTo>
                    <a:pt x="758" y="608"/>
                  </a:lnTo>
                  <a:lnTo>
                    <a:pt x="758" y="601"/>
                  </a:lnTo>
                  <a:lnTo>
                    <a:pt x="758" y="594"/>
                  </a:lnTo>
                  <a:lnTo>
                    <a:pt x="759" y="587"/>
                  </a:lnTo>
                  <a:lnTo>
                    <a:pt x="759" y="579"/>
                  </a:lnTo>
                  <a:lnTo>
                    <a:pt x="759" y="572"/>
                  </a:lnTo>
                  <a:lnTo>
                    <a:pt x="759" y="565"/>
                  </a:lnTo>
                  <a:lnTo>
                    <a:pt x="760" y="557"/>
                  </a:lnTo>
                  <a:lnTo>
                    <a:pt x="759" y="547"/>
                  </a:lnTo>
                  <a:lnTo>
                    <a:pt x="759" y="539"/>
                  </a:lnTo>
                  <a:lnTo>
                    <a:pt x="759" y="530"/>
                  </a:lnTo>
                  <a:lnTo>
                    <a:pt x="759" y="523"/>
                  </a:lnTo>
                  <a:lnTo>
                    <a:pt x="758" y="512"/>
                  </a:lnTo>
                  <a:lnTo>
                    <a:pt x="758" y="504"/>
                  </a:lnTo>
                  <a:lnTo>
                    <a:pt x="757" y="494"/>
                  </a:lnTo>
                  <a:lnTo>
                    <a:pt x="757" y="485"/>
                  </a:lnTo>
                  <a:lnTo>
                    <a:pt x="756" y="475"/>
                  </a:lnTo>
                  <a:lnTo>
                    <a:pt x="755" y="466"/>
                  </a:lnTo>
                  <a:lnTo>
                    <a:pt x="753" y="456"/>
                  </a:lnTo>
                  <a:lnTo>
                    <a:pt x="753" y="445"/>
                  </a:lnTo>
                  <a:lnTo>
                    <a:pt x="749" y="435"/>
                  </a:lnTo>
                  <a:lnTo>
                    <a:pt x="748" y="425"/>
                  </a:lnTo>
                  <a:lnTo>
                    <a:pt x="746" y="414"/>
                  </a:lnTo>
                  <a:lnTo>
                    <a:pt x="745" y="405"/>
                  </a:lnTo>
                  <a:lnTo>
                    <a:pt x="742" y="394"/>
                  </a:lnTo>
                  <a:lnTo>
                    <a:pt x="739" y="384"/>
                  </a:lnTo>
                  <a:lnTo>
                    <a:pt x="736" y="373"/>
                  </a:lnTo>
                  <a:lnTo>
                    <a:pt x="734" y="363"/>
                  </a:lnTo>
                  <a:lnTo>
                    <a:pt x="731" y="351"/>
                  </a:lnTo>
                  <a:lnTo>
                    <a:pt x="728" y="342"/>
                  </a:lnTo>
                  <a:lnTo>
                    <a:pt x="725" y="331"/>
                  </a:lnTo>
                  <a:lnTo>
                    <a:pt x="722" y="322"/>
                  </a:lnTo>
                  <a:lnTo>
                    <a:pt x="716" y="310"/>
                  </a:lnTo>
                  <a:lnTo>
                    <a:pt x="712" y="300"/>
                  </a:lnTo>
                  <a:lnTo>
                    <a:pt x="707" y="290"/>
                  </a:lnTo>
                  <a:lnTo>
                    <a:pt x="703" y="280"/>
                  </a:lnTo>
                  <a:lnTo>
                    <a:pt x="697" y="270"/>
                  </a:lnTo>
                  <a:lnTo>
                    <a:pt x="693" y="260"/>
                  </a:lnTo>
                  <a:lnTo>
                    <a:pt x="687" y="249"/>
                  </a:lnTo>
                  <a:lnTo>
                    <a:pt x="681" y="240"/>
                  </a:lnTo>
                  <a:lnTo>
                    <a:pt x="675" y="230"/>
                  </a:lnTo>
                  <a:lnTo>
                    <a:pt x="668" y="221"/>
                  </a:lnTo>
                  <a:lnTo>
                    <a:pt x="661" y="210"/>
                  </a:lnTo>
                  <a:lnTo>
                    <a:pt x="655" y="202"/>
                  </a:lnTo>
                  <a:lnTo>
                    <a:pt x="646" y="192"/>
                  </a:lnTo>
                  <a:lnTo>
                    <a:pt x="639" y="183"/>
                  </a:lnTo>
                  <a:lnTo>
                    <a:pt x="631" y="174"/>
                  </a:lnTo>
                  <a:lnTo>
                    <a:pt x="623" y="167"/>
                  </a:lnTo>
                  <a:lnTo>
                    <a:pt x="613" y="157"/>
                  </a:lnTo>
                  <a:lnTo>
                    <a:pt x="604" y="149"/>
                  </a:lnTo>
                  <a:lnTo>
                    <a:pt x="594" y="142"/>
                  </a:lnTo>
                  <a:lnTo>
                    <a:pt x="586" y="135"/>
                  </a:lnTo>
                  <a:lnTo>
                    <a:pt x="575" y="128"/>
                  </a:lnTo>
                  <a:lnTo>
                    <a:pt x="566" y="123"/>
                  </a:lnTo>
                  <a:lnTo>
                    <a:pt x="555" y="117"/>
                  </a:lnTo>
                  <a:lnTo>
                    <a:pt x="545" y="112"/>
                  </a:lnTo>
                  <a:lnTo>
                    <a:pt x="534" y="107"/>
                  </a:lnTo>
                  <a:lnTo>
                    <a:pt x="524" y="102"/>
                  </a:lnTo>
                  <a:lnTo>
                    <a:pt x="513" y="98"/>
                  </a:lnTo>
                  <a:lnTo>
                    <a:pt x="503" y="95"/>
                  </a:lnTo>
                  <a:lnTo>
                    <a:pt x="492" y="92"/>
                  </a:lnTo>
                  <a:lnTo>
                    <a:pt x="481" y="89"/>
                  </a:lnTo>
                  <a:lnTo>
                    <a:pt x="470" y="87"/>
                  </a:lnTo>
                  <a:lnTo>
                    <a:pt x="460" y="85"/>
                  </a:lnTo>
                  <a:lnTo>
                    <a:pt x="448" y="82"/>
                  </a:lnTo>
                  <a:lnTo>
                    <a:pt x="437" y="81"/>
                  </a:lnTo>
                  <a:lnTo>
                    <a:pt x="426" y="79"/>
                  </a:lnTo>
                  <a:lnTo>
                    <a:pt x="414" y="79"/>
                  </a:lnTo>
                  <a:lnTo>
                    <a:pt x="403" y="78"/>
                  </a:lnTo>
                  <a:lnTo>
                    <a:pt x="393" y="78"/>
                  </a:lnTo>
                  <a:lnTo>
                    <a:pt x="381" y="78"/>
                  </a:lnTo>
                  <a:lnTo>
                    <a:pt x="370" y="78"/>
                  </a:lnTo>
                  <a:lnTo>
                    <a:pt x="358" y="78"/>
                  </a:lnTo>
                  <a:lnTo>
                    <a:pt x="347" y="79"/>
                  </a:lnTo>
                  <a:lnTo>
                    <a:pt x="336" y="80"/>
                  </a:lnTo>
                  <a:lnTo>
                    <a:pt x="326" y="82"/>
                  </a:lnTo>
                  <a:lnTo>
                    <a:pt x="314" y="82"/>
                  </a:lnTo>
                  <a:lnTo>
                    <a:pt x="304" y="84"/>
                  </a:lnTo>
                  <a:lnTo>
                    <a:pt x="293" y="87"/>
                  </a:lnTo>
                  <a:lnTo>
                    <a:pt x="283" y="89"/>
                  </a:lnTo>
                  <a:lnTo>
                    <a:pt x="272" y="91"/>
                  </a:lnTo>
                  <a:lnTo>
                    <a:pt x="262" y="93"/>
                  </a:lnTo>
                  <a:lnTo>
                    <a:pt x="250" y="96"/>
                  </a:lnTo>
                  <a:lnTo>
                    <a:pt x="240" y="98"/>
                  </a:lnTo>
                  <a:lnTo>
                    <a:pt x="230" y="100"/>
                  </a:lnTo>
                  <a:lnTo>
                    <a:pt x="220" y="103"/>
                  </a:lnTo>
                  <a:lnTo>
                    <a:pt x="210" y="107"/>
                  </a:lnTo>
                  <a:lnTo>
                    <a:pt x="202" y="110"/>
                  </a:lnTo>
                  <a:lnTo>
                    <a:pt x="192" y="112"/>
                  </a:lnTo>
                  <a:lnTo>
                    <a:pt x="182" y="115"/>
                  </a:lnTo>
                  <a:lnTo>
                    <a:pt x="173" y="118"/>
                  </a:lnTo>
                  <a:lnTo>
                    <a:pt x="165" y="122"/>
                  </a:lnTo>
                  <a:lnTo>
                    <a:pt x="156" y="125"/>
                  </a:lnTo>
                  <a:lnTo>
                    <a:pt x="148" y="129"/>
                  </a:lnTo>
                  <a:lnTo>
                    <a:pt x="141" y="132"/>
                  </a:lnTo>
                  <a:lnTo>
                    <a:pt x="134" y="136"/>
                  </a:lnTo>
                  <a:lnTo>
                    <a:pt x="126" y="139"/>
                  </a:lnTo>
                  <a:lnTo>
                    <a:pt x="118" y="142"/>
                  </a:lnTo>
                  <a:lnTo>
                    <a:pt x="111" y="145"/>
                  </a:lnTo>
                  <a:lnTo>
                    <a:pt x="106" y="149"/>
                  </a:lnTo>
                  <a:lnTo>
                    <a:pt x="99" y="152"/>
                  </a:lnTo>
                  <a:lnTo>
                    <a:pt x="93" y="156"/>
                  </a:lnTo>
                  <a:lnTo>
                    <a:pt x="89" y="159"/>
                  </a:lnTo>
                  <a:lnTo>
                    <a:pt x="83" y="163"/>
                  </a:lnTo>
                  <a:lnTo>
                    <a:pt x="78" y="165"/>
                  </a:lnTo>
                  <a:lnTo>
                    <a:pt x="74" y="168"/>
                  </a:lnTo>
                  <a:lnTo>
                    <a:pt x="70" y="171"/>
                  </a:lnTo>
                  <a:lnTo>
                    <a:pt x="67" y="174"/>
                  </a:lnTo>
                  <a:lnTo>
                    <a:pt x="61" y="178"/>
                  </a:lnTo>
                  <a:lnTo>
                    <a:pt x="58" y="184"/>
                  </a:lnTo>
                  <a:lnTo>
                    <a:pt x="53" y="188"/>
                  </a:lnTo>
                  <a:lnTo>
                    <a:pt x="48" y="189"/>
                  </a:lnTo>
                  <a:lnTo>
                    <a:pt x="43" y="186"/>
                  </a:lnTo>
                  <a:lnTo>
                    <a:pt x="39" y="184"/>
                  </a:lnTo>
                  <a:lnTo>
                    <a:pt x="34" y="178"/>
                  </a:lnTo>
                  <a:lnTo>
                    <a:pt x="29" y="172"/>
                  </a:lnTo>
                  <a:lnTo>
                    <a:pt x="25" y="164"/>
                  </a:lnTo>
                  <a:lnTo>
                    <a:pt x="21" y="157"/>
                  </a:lnTo>
                  <a:lnTo>
                    <a:pt x="17" y="152"/>
                  </a:lnTo>
                  <a:lnTo>
                    <a:pt x="15" y="148"/>
                  </a:lnTo>
                  <a:lnTo>
                    <a:pt x="13" y="143"/>
                  </a:lnTo>
                  <a:lnTo>
                    <a:pt x="11" y="139"/>
                  </a:lnTo>
                  <a:lnTo>
                    <a:pt x="7" y="132"/>
                  </a:lnTo>
                  <a:lnTo>
                    <a:pt x="5" y="125"/>
                  </a:lnTo>
                  <a:lnTo>
                    <a:pt x="2" y="117"/>
                  </a:lnTo>
                  <a:lnTo>
                    <a:pt x="0" y="113"/>
                  </a:lnTo>
                  <a:lnTo>
                    <a:pt x="0" y="110"/>
                  </a:lnTo>
                  <a:lnTo>
                    <a:pt x="0" y="109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5"/>
            <p:cNvSpPr>
              <a:spLocks/>
            </p:cNvSpPr>
            <p:nvPr/>
          </p:nvSpPr>
          <p:spPr bwMode="auto">
            <a:xfrm>
              <a:off x="7165975" y="3357563"/>
              <a:ext cx="696913" cy="906463"/>
            </a:xfrm>
            <a:custGeom>
              <a:avLst/>
              <a:gdLst/>
              <a:ahLst/>
              <a:cxnLst>
                <a:cxn ang="0">
                  <a:pos x="9" y="87"/>
                </a:cxn>
                <a:cxn ang="0">
                  <a:pos x="27" y="91"/>
                </a:cxn>
                <a:cxn ang="0">
                  <a:pos x="52" y="99"/>
                </a:cxn>
                <a:cxn ang="0">
                  <a:pos x="87" y="111"/>
                </a:cxn>
                <a:cxn ang="0">
                  <a:pos x="129" y="126"/>
                </a:cxn>
                <a:cxn ang="0">
                  <a:pos x="177" y="145"/>
                </a:cxn>
                <a:cxn ang="0">
                  <a:pos x="229" y="168"/>
                </a:cxn>
                <a:cxn ang="0">
                  <a:pos x="287" y="197"/>
                </a:cxn>
                <a:cxn ang="0">
                  <a:pos x="345" y="230"/>
                </a:cxn>
                <a:cxn ang="0">
                  <a:pos x="405" y="269"/>
                </a:cxn>
                <a:cxn ang="0">
                  <a:pos x="465" y="312"/>
                </a:cxn>
                <a:cxn ang="0">
                  <a:pos x="523" y="362"/>
                </a:cxn>
                <a:cxn ang="0">
                  <a:pos x="579" y="416"/>
                </a:cxn>
                <a:cxn ang="0">
                  <a:pos x="631" y="478"/>
                </a:cxn>
                <a:cxn ang="0">
                  <a:pos x="677" y="545"/>
                </a:cxn>
                <a:cxn ang="0">
                  <a:pos x="720" y="622"/>
                </a:cxn>
                <a:cxn ang="0">
                  <a:pos x="752" y="702"/>
                </a:cxn>
                <a:cxn ang="0">
                  <a:pos x="777" y="791"/>
                </a:cxn>
                <a:cxn ang="0">
                  <a:pos x="791" y="887"/>
                </a:cxn>
                <a:cxn ang="0">
                  <a:pos x="795" y="992"/>
                </a:cxn>
                <a:cxn ang="0">
                  <a:pos x="787" y="1103"/>
                </a:cxn>
                <a:cxn ang="0">
                  <a:pos x="862" y="1135"/>
                </a:cxn>
                <a:cxn ang="0">
                  <a:pos x="863" y="1127"/>
                </a:cxn>
                <a:cxn ang="0">
                  <a:pos x="866" y="1108"/>
                </a:cxn>
                <a:cxn ang="0">
                  <a:pos x="870" y="1082"/>
                </a:cxn>
                <a:cxn ang="0">
                  <a:pos x="874" y="1047"/>
                </a:cxn>
                <a:cxn ang="0">
                  <a:pos x="878" y="1007"/>
                </a:cxn>
                <a:cxn ang="0">
                  <a:pos x="878" y="959"/>
                </a:cxn>
                <a:cxn ang="0">
                  <a:pos x="875" y="906"/>
                </a:cxn>
                <a:cxn ang="0">
                  <a:pos x="870" y="847"/>
                </a:cxn>
                <a:cxn ang="0">
                  <a:pos x="861" y="787"/>
                </a:cxn>
                <a:cxn ang="0">
                  <a:pos x="844" y="721"/>
                </a:cxn>
                <a:cxn ang="0">
                  <a:pos x="822" y="653"/>
                </a:cxn>
                <a:cxn ang="0">
                  <a:pos x="791" y="583"/>
                </a:cxn>
                <a:cxn ang="0">
                  <a:pos x="754" y="513"/>
                </a:cxn>
                <a:cxn ang="0">
                  <a:pos x="705" y="441"/>
                </a:cxn>
                <a:cxn ang="0">
                  <a:pos x="649" y="371"/>
                </a:cxn>
                <a:cxn ang="0">
                  <a:pos x="579" y="302"/>
                </a:cxn>
                <a:cxn ang="0">
                  <a:pos x="499" y="236"/>
                </a:cxn>
                <a:cxn ang="0">
                  <a:pos x="405" y="171"/>
                </a:cxn>
                <a:cxn ang="0">
                  <a:pos x="299" y="110"/>
                </a:cxn>
                <a:cxn ang="0">
                  <a:pos x="177" y="55"/>
                </a:cxn>
                <a:cxn ang="0">
                  <a:pos x="41" y="4"/>
                </a:cxn>
                <a:cxn ang="0">
                  <a:pos x="26" y="0"/>
                </a:cxn>
                <a:cxn ang="0">
                  <a:pos x="10" y="8"/>
                </a:cxn>
                <a:cxn ang="0">
                  <a:pos x="2" y="24"/>
                </a:cxn>
                <a:cxn ang="0">
                  <a:pos x="1" y="37"/>
                </a:cxn>
                <a:cxn ang="0">
                  <a:pos x="1" y="62"/>
                </a:cxn>
                <a:cxn ang="0">
                  <a:pos x="3" y="81"/>
                </a:cxn>
                <a:cxn ang="0">
                  <a:pos x="5" y="87"/>
                </a:cxn>
              </a:cxnLst>
              <a:rect l="0" t="0" r="r" b="b"/>
              <a:pathLst>
                <a:path w="878" h="1142">
                  <a:moveTo>
                    <a:pt x="5" y="87"/>
                  </a:moveTo>
                  <a:lnTo>
                    <a:pt x="7" y="87"/>
                  </a:lnTo>
                  <a:lnTo>
                    <a:pt x="9" y="87"/>
                  </a:lnTo>
                  <a:lnTo>
                    <a:pt x="15" y="89"/>
                  </a:lnTo>
                  <a:lnTo>
                    <a:pt x="20" y="90"/>
                  </a:lnTo>
                  <a:lnTo>
                    <a:pt x="27" y="91"/>
                  </a:lnTo>
                  <a:lnTo>
                    <a:pt x="34" y="94"/>
                  </a:lnTo>
                  <a:lnTo>
                    <a:pt x="43" y="97"/>
                  </a:lnTo>
                  <a:lnTo>
                    <a:pt x="52" y="99"/>
                  </a:lnTo>
                  <a:lnTo>
                    <a:pt x="63" y="102"/>
                  </a:lnTo>
                  <a:lnTo>
                    <a:pt x="74" y="106"/>
                  </a:lnTo>
                  <a:lnTo>
                    <a:pt x="87" y="111"/>
                  </a:lnTo>
                  <a:lnTo>
                    <a:pt x="100" y="115"/>
                  </a:lnTo>
                  <a:lnTo>
                    <a:pt x="115" y="121"/>
                  </a:lnTo>
                  <a:lnTo>
                    <a:pt x="129" y="126"/>
                  </a:lnTo>
                  <a:lnTo>
                    <a:pt x="145" y="133"/>
                  </a:lnTo>
                  <a:lnTo>
                    <a:pt x="161" y="138"/>
                  </a:lnTo>
                  <a:lnTo>
                    <a:pt x="177" y="145"/>
                  </a:lnTo>
                  <a:lnTo>
                    <a:pt x="194" y="152"/>
                  </a:lnTo>
                  <a:lnTo>
                    <a:pt x="212" y="161"/>
                  </a:lnTo>
                  <a:lnTo>
                    <a:pt x="229" y="168"/>
                  </a:lnTo>
                  <a:lnTo>
                    <a:pt x="249" y="177"/>
                  </a:lnTo>
                  <a:lnTo>
                    <a:pt x="267" y="187"/>
                  </a:lnTo>
                  <a:lnTo>
                    <a:pt x="287" y="197"/>
                  </a:lnTo>
                  <a:lnTo>
                    <a:pt x="306" y="207"/>
                  </a:lnTo>
                  <a:lnTo>
                    <a:pt x="325" y="219"/>
                  </a:lnTo>
                  <a:lnTo>
                    <a:pt x="345" y="230"/>
                  </a:lnTo>
                  <a:lnTo>
                    <a:pt x="365" y="243"/>
                  </a:lnTo>
                  <a:lnTo>
                    <a:pt x="385" y="255"/>
                  </a:lnTo>
                  <a:lnTo>
                    <a:pt x="405" y="269"/>
                  </a:lnTo>
                  <a:lnTo>
                    <a:pt x="425" y="282"/>
                  </a:lnTo>
                  <a:lnTo>
                    <a:pt x="445" y="298"/>
                  </a:lnTo>
                  <a:lnTo>
                    <a:pt x="465" y="312"/>
                  </a:lnTo>
                  <a:lnTo>
                    <a:pt x="484" y="329"/>
                  </a:lnTo>
                  <a:lnTo>
                    <a:pt x="503" y="344"/>
                  </a:lnTo>
                  <a:lnTo>
                    <a:pt x="523" y="362"/>
                  </a:lnTo>
                  <a:lnTo>
                    <a:pt x="541" y="378"/>
                  </a:lnTo>
                  <a:lnTo>
                    <a:pt x="561" y="398"/>
                  </a:lnTo>
                  <a:lnTo>
                    <a:pt x="579" y="416"/>
                  </a:lnTo>
                  <a:lnTo>
                    <a:pt x="597" y="437"/>
                  </a:lnTo>
                  <a:lnTo>
                    <a:pt x="614" y="457"/>
                  </a:lnTo>
                  <a:lnTo>
                    <a:pt x="631" y="478"/>
                  </a:lnTo>
                  <a:lnTo>
                    <a:pt x="647" y="500"/>
                  </a:lnTo>
                  <a:lnTo>
                    <a:pt x="663" y="524"/>
                  </a:lnTo>
                  <a:lnTo>
                    <a:pt x="677" y="545"/>
                  </a:lnTo>
                  <a:lnTo>
                    <a:pt x="692" y="570"/>
                  </a:lnTo>
                  <a:lnTo>
                    <a:pt x="706" y="595"/>
                  </a:lnTo>
                  <a:lnTo>
                    <a:pt x="720" y="622"/>
                  </a:lnTo>
                  <a:lnTo>
                    <a:pt x="731" y="647"/>
                  </a:lnTo>
                  <a:lnTo>
                    <a:pt x="741" y="674"/>
                  </a:lnTo>
                  <a:lnTo>
                    <a:pt x="752" y="702"/>
                  </a:lnTo>
                  <a:lnTo>
                    <a:pt x="762" y="732"/>
                  </a:lnTo>
                  <a:lnTo>
                    <a:pt x="769" y="761"/>
                  </a:lnTo>
                  <a:lnTo>
                    <a:pt x="777" y="791"/>
                  </a:lnTo>
                  <a:lnTo>
                    <a:pt x="783" y="823"/>
                  </a:lnTo>
                  <a:lnTo>
                    <a:pt x="788" y="855"/>
                  </a:lnTo>
                  <a:lnTo>
                    <a:pt x="791" y="887"/>
                  </a:lnTo>
                  <a:lnTo>
                    <a:pt x="794" y="922"/>
                  </a:lnTo>
                  <a:lnTo>
                    <a:pt x="795" y="956"/>
                  </a:lnTo>
                  <a:lnTo>
                    <a:pt x="795" y="992"/>
                  </a:lnTo>
                  <a:lnTo>
                    <a:pt x="794" y="1028"/>
                  </a:lnTo>
                  <a:lnTo>
                    <a:pt x="791" y="1065"/>
                  </a:lnTo>
                  <a:lnTo>
                    <a:pt x="787" y="1103"/>
                  </a:lnTo>
                  <a:lnTo>
                    <a:pt x="782" y="1142"/>
                  </a:lnTo>
                  <a:lnTo>
                    <a:pt x="862" y="1136"/>
                  </a:lnTo>
                  <a:lnTo>
                    <a:pt x="862" y="1135"/>
                  </a:lnTo>
                  <a:lnTo>
                    <a:pt x="862" y="1134"/>
                  </a:lnTo>
                  <a:lnTo>
                    <a:pt x="862" y="1131"/>
                  </a:lnTo>
                  <a:lnTo>
                    <a:pt x="863" y="1127"/>
                  </a:lnTo>
                  <a:lnTo>
                    <a:pt x="864" y="1122"/>
                  </a:lnTo>
                  <a:lnTo>
                    <a:pt x="865" y="1115"/>
                  </a:lnTo>
                  <a:lnTo>
                    <a:pt x="866" y="1108"/>
                  </a:lnTo>
                  <a:lnTo>
                    <a:pt x="868" y="1101"/>
                  </a:lnTo>
                  <a:lnTo>
                    <a:pt x="869" y="1092"/>
                  </a:lnTo>
                  <a:lnTo>
                    <a:pt x="870" y="1082"/>
                  </a:lnTo>
                  <a:lnTo>
                    <a:pt x="872" y="1071"/>
                  </a:lnTo>
                  <a:lnTo>
                    <a:pt x="873" y="1061"/>
                  </a:lnTo>
                  <a:lnTo>
                    <a:pt x="874" y="1047"/>
                  </a:lnTo>
                  <a:lnTo>
                    <a:pt x="875" y="1035"/>
                  </a:lnTo>
                  <a:lnTo>
                    <a:pt x="876" y="1022"/>
                  </a:lnTo>
                  <a:lnTo>
                    <a:pt x="878" y="1007"/>
                  </a:lnTo>
                  <a:lnTo>
                    <a:pt x="878" y="992"/>
                  </a:lnTo>
                  <a:lnTo>
                    <a:pt x="878" y="975"/>
                  </a:lnTo>
                  <a:lnTo>
                    <a:pt x="878" y="959"/>
                  </a:lnTo>
                  <a:lnTo>
                    <a:pt x="878" y="942"/>
                  </a:lnTo>
                  <a:lnTo>
                    <a:pt x="876" y="924"/>
                  </a:lnTo>
                  <a:lnTo>
                    <a:pt x="875" y="906"/>
                  </a:lnTo>
                  <a:lnTo>
                    <a:pt x="874" y="887"/>
                  </a:lnTo>
                  <a:lnTo>
                    <a:pt x="873" y="868"/>
                  </a:lnTo>
                  <a:lnTo>
                    <a:pt x="870" y="847"/>
                  </a:lnTo>
                  <a:lnTo>
                    <a:pt x="868" y="827"/>
                  </a:lnTo>
                  <a:lnTo>
                    <a:pt x="864" y="806"/>
                  </a:lnTo>
                  <a:lnTo>
                    <a:pt x="861" y="787"/>
                  </a:lnTo>
                  <a:lnTo>
                    <a:pt x="855" y="765"/>
                  </a:lnTo>
                  <a:lnTo>
                    <a:pt x="851" y="743"/>
                  </a:lnTo>
                  <a:lnTo>
                    <a:pt x="844" y="721"/>
                  </a:lnTo>
                  <a:lnTo>
                    <a:pt x="838" y="699"/>
                  </a:lnTo>
                  <a:lnTo>
                    <a:pt x="830" y="676"/>
                  </a:lnTo>
                  <a:lnTo>
                    <a:pt x="822" y="653"/>
                  </a:lnTo>
                  <a:lnTo>
                    <a:pt x="812" y="630"/>
                  </a:lnTo>
                  <a:lnTo>
                    <a:pt x="803" y="607"/>
                  </a:lnTo>
                  <a:lnTo>
                    <a:pt x="791" y="583"/>
                  </a:lnTo>
                  <a:lnTo>
                    <a:pt x="781" y="560"/>
                  </a:lnTo>
                  <a:lnTo>
                    <a:pt x="767" y="536"/>
                  </a:lnTo>
                  <a:lnTo>
                    <a:pt x="754" y="513"/>
                  </a:lnTo>
                  <a:lnTo>
                    <a:pt x="738" y="489"/>
                  </a:lnTo>
                  <a:lnTo>
                    <a:pt x="723" y="465"/>
                  </a:lnTo>
                  <a:lnTo>
                    <a:pt x="705" y="441"/>
                  </a:lnTo>
                  <a:lnTo>
                    <a:pt x="688" y="417"/>
                  </a:lnTo>
                  <a:lnTo>
                    <a:pt x="667" y="394"/>
                  </a:lnTo>
                  <a:lnTo>
                    <a:pt x="649" y="371"/>
                  </a:lnTo>
                  <a:lnTo>
                    <a:pt x="626" y="348"/>
                  </a:lnTo>
                  <a:lnTo>
                    <a:pt x="604" y="326"/>
                  </a:lnTo>
                  <a:lnTo>
                    <a:pt x="579" y="302"/>
                  </a:lnTo>
                  <a:lnTo>
                    <a:pt x="554" y="279"/>
                  </a:lnTo>
                  <a:lnTo>
                    <a:pt x="527" y="258"/>
                  </a:lnTo>
                  <a:lnTo>
                    <a:pt x="499" y="236"/>
                  </a:lnTo>
                  <a:lnTo>
                    <a:pt x="469" y="213"/>
                  </a:lnTo>
                  <a:lnTo>
                    <a:pt x="438" y="192"/>
                  </a:lnTo>
                  <a:lnTo>
                    <a:pt x="405" y="171"/>
                  </a:lnTo>
                  <a:lnTo>
                    <a:pt x="372" y="151"/>
                  </a:lnTo>
                  <a:lnTo>
                    <a:pt x="336" y="130"/>
                  </a:lnTo>
                  <a:lnTo>
                    <a:pt x="299" y="110"/>
                  </a:lnTo>
                  <a:lnTo>
                    <a:pt x="260" y="91"/>
                  </a:lnTo>
                  <a:lnTo>
                    <a:pt x="220" y="72"/>
                  </a:lnTo>
                  <a:lnTo>
                    <a:pt x="177" y="55"/>
                  </a:lnTo>
                  <a:lnTo>
                    <a:pt x="134" y="37"/>
                  </a:lnTo>
                  <a:lnTo>
                    <a:pt x="88" y="20"/>
                  </a:lnTo>
                  <a:lnTo>
                    <a:pt x="41" y="4"/>
                  </a:lnTo>
                  <a:lnTo>
                    <a:pt x="35" y="1"/>
                  </a:lnTo>
                  <a:lnTo>
                    <a:pt x="31" y="1"/>
                  </a:lnTo>
                  <a:lnTo>
                    <a:pt x="26" y="0"/>
                  </a:lnTo>
                  <a:lnTo>
                    <a:pt x="23" y="1"/>
                  </a:lnTo>
                  <a:lnTo>
                    <a:pt x="16" y="3"/>
                  </a:lnTo>
                  <a:lnTo>
                    <a:pt x="10" y="8"/>
                  </a:lnTo>
                  <a:lnTo>
                    <a:pt x="5" y="12"/>
                  </a:lnTo>
                  <a:lnTo>
                    <a:pt x="3" y="20"/>
                  </a:lnTo>
                  <a:lnTo>
                    <a:pt x="2" y="24"/>
                  </a:lnTo>
                  <a:lnTo>
                    <a:pt x="1" y="28"/>
                  </a:lnTo>
                  <a:lnTo>
                    <a:pt x="1" y="33"/>
                  </a:lnTo>
                  <a:lnTo>
                    <a:pt x="1" y="37"/>
                  </a:lnTo>
                  <a:lnTo>
                    <a:pt x="0" y="45"/>
                  </a:lnTo>
                  <a:lnTo>
                    <a:pt x="0" y="55"/>
                  </a:lnTo>
                  <a:lnTo>
                    <a:pt x="1" y="62"/>
                  </a:lnTo>
                  <a:lnTo>
                    <a:pt x="2" y="70"/>
                  </a:lnTo>
                  <a:lnTo>
                    <a:pt x="2" y="76"/>
                  </a:lnTo>
                  <a:lnTo>
                    <a:pt x="3" y="81"/>
                  </a:lnTo>
                  <a:lnTo>
                    <a:pt x="4" y="85"/>
                  </a:lnTo>
                  <a:lnTo>
                    <a:pt x="5" y="87"/>
                  </a:lnTo>
                  <a:lnTo>
                    <a:pt x="5" y="87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6"/>
            <p:cNvSpPr>
              <a:spLocks/>
            </p:cNvSpPr>
            <p:nvPr/>
          </p:nvSpPr>
          <p:spPr bwMode="auto">
            <a:xfrm>
              <a:off x="7704138" y="3233738"/>
              <a:ext cx="239713" cy="336550"/>
            </a:xfrm>
            <a:custGeom>
              <a:avLst/>
              <a:gdLst/>
              <a:ahLst/>
              <a:cxnLst>
                <a:cxn ang="0">
                  <a:pos x="3" y="52"/>
                </a:cxn>
                <a:cxn ang="0">
                  <a:pos x="9" y="58"/>
                </a:cxn>
                <a:cxn ang="0">
                  <a:pos x="17" y="66"/>
                </a:cxn>
                <a:cxn ang="0">
                  <a:pos x="23" y="73"/>
                </a:cxn>
                <a:cxn ang="0">
                  <a:pos x="30" y="79"/>
                </a:cxn>
                <a:cxn ang="0">
                  <a:pos x="38" y="86"/>
                </a:cxn>
                <a:cxn ang="0">
                  <a:pos x="45" y="93"/>
                </a:cxn>
                <a:cxn ang="0">
                  <a:pos x="53" y="102"/>
                </a:cxn>
                <a:cxn ang="0">
                  <a:pos x="62" y="113"/>
                </a:cxn>
                <a:cxn ang="0">
                  <a:pos x="72" y="122"/>
                </a:cxn>
                <a:cxn ang="0">
                  <a:pos x="81" y="134"/>
                </a:cxn>
                <a:cxn ang="0">
                  <a:pos x="91" y="146"/>
                </a:cxn>
                <a:cxn ang="0">
                  <a:pos x="102" y="158"/>
                </a:cxn>
                <a:cxn ang="0">
                  <a:pos x="112" y="170"/>
                </a:cxn>
                <a:cxn ang="0">
                  <a:pos x="122" y="184"/>
                </a:cxn>
                <a:cxn ang="0">
                  <a:pos x="132" y="198"/>
                </a:cxn>
                <a:cxn ang="0">
                  <a:pos x="144" y="213"/>
                </a:cxn>
                <a:cxn ang="0">
                  <a:pos x="154" y="227"/>
                </a:cxn>
                <a:cxn ang="0">
                  <a:pos x="164" y="243"/>
                </a:cxn>
                <a:cxn ang="0">
                  <a:pos x="175" y="260"/>
                </a:cxn>
                <a:cxn ang="0">
                  <a:pos x="185" y="277"/>
                </a:cxn>
                <a:cxn ang="0">
                  <a:pos x="193" y="293"/>
                </a:cxn>
                <a:cxn ang="0">
                  <a:pos x="204" y="311"/>
                </a:cxn>
                <a:cxn ang="0">
                  <a:pos x="212" y="328"/>
                </a:cxn>
                <a:cxn ang="0">
                  <a:pos x="221" y="347"/>
                </a:cxn>
                <a:cxn ang="0">
                  <a:pos x="228" y="365"/>
                </a:cxn>
                <a:cxn ang="0">
                  <a:pos x="236" y="385"/>
                </a:cxn>
                <a:cxn ang="0">
                  <a:pos x="243" y="403"/>
                </a:cxn>
                <a:cxn ang="0">
                  <a:pos x="250" y="424"/>
                </a:cxn>
                <a:cxn ang="0">
                  <a:pos x="303" y="358"/>
                </a:cxn>
                <a:cxn ang="0">
                  <a:pos x="299" y="353"/>
                </a:cxn>
                <a:cxn ang="0">
                  <a:pos x="295" y="343"/>
                </a:cxn>
                <a:cxn ang="0">
                  <a:pos x="289" y="332"/>
                </a:cxn>
                <a:cxn ang="0">
                  <a:pos x="285" y="324"/>
                </a:cxn>
                <a:cxn ang="0">
                  <a:pos x="281" y="316"/>
                </a:cxn>
                <a:cxn ang="0">
                  <a:pos x="276" y="307"/>
                </a:cxn>
                <a:cxn ang="0">
                  <a:pos x="271" y="296"/>
                </a:cxn>
                <a:cxn ang="0">
                  <a:pos x="263" y="285"/>
                </a:cxn>
                <a:cxn ang="0">
                  <a:pos x="257" y="272"/>
                </a:cxn>
                <a:cxn ang="0">
                  <a:pos x="250" y="260"/>
                </a:cxn>
                <a:cxn ang="0">
                  <a:pos x="243" y="247"/>
                </a:cxn>
                <a:cxn ang="0">
                  <a:pos x="236" y="234"/>
                </a:cxn>
                <a:cxn ang="0">
                  <a:pos x="227" y="220"/>
                </a:cxn>
                <a:cxn ang="0">
                  <a:pos x="218" y="205"/>
                </a:cxn>
                <a:cxn ang="0">
                  <a:pos x="209" y="191"/>
                </a:cxn>
                <a:cxn ang="0">
                  <a:pos x="199" y="177"/>
                </a:cxn>
                <a:cxn ang="0">
                  <a:pos x="189" y="161"/>
                </a:cxn>
                <a:cxn ang="0">
                  <a:pos x="178" y="147"/>
                </a:cxn>
                <a:cxn ang="0">
                  <a:pos x="166" y="131"/>
                </a:cxn>
                <a:cxn ang="0">
                  <a:pos x="155" y="117"/>
                </a:cxn>
                <a:cxn ang="0">
                  <a:pos x="144" y="101"/>
                </a:cxn>
                <a:cxn ang="0">
                  <a:pos x="130" y="87"/>
                </a:cxn>
                <a:cxn ang="0">
                  <a:pos x="117" y="73"/>
                </a:cxn>
                <a:cxn ang="0">
                  <a:pos x="105" y="58"/>
                </a:cxn>
                <a:cxn ang="0">
                  <a:pos x="90" y="45"/>
                </a:cxn>
                <a:cxn ang="0">
                  <a:pos x="77" y="31"/>
                </a:cxn>
                <a:cxn ang="0">
                  <a:pos x="62" y="18"/>
                </a:cxn>
                <a:cxn ang="0">
                  <a:pos x="48" y="6"/>
                </a:cxn>
                <a:cxn ang="0">
                  <a:pos x="0" y="51"/>
                </a:cxn>
              </a:cxnLst>
              <a:rect l="0" t="0" r="r" b="b"/>
              <a:pathLst>
                <a:path w="303" h="424">
                  <a:moveTo>
                    <a:pt x="0" y="51"/>
                  </a:moveTo>
                  <a:lnTo>
                    <a:pt x="3" y="52"/>
                  </a:lnTo>
                  <a:lnTo>
                    <a:pt x="5" y="54"/>
                  </a:lnTo>
                  <a:lnTo>
                    <a:pt x="9" y="58"/>
                  </a:lnTo>
                  <a:lnTo>
                    <a:pt x="13" y="61"/>
                  </a:lnTo>
                  <a:lnTo>
                    <a:pt x="17" y="66"/>
                  </a:lnTo>
                  <a:lnTo>
                    <a:pt x="20" y="68"/>
                  </a:lnTo>
                  <a:lnTo>
                    <a:pt x="23" y="73"/>
                  </a:lnTo>
                  <a:lnTo>
                    <a:pt x="27" y="76"/>
                  </a:lnTo>
                  <a:lnTo>
                    <a:pt x="30" y="79"/>
                  </a:lnTo>
                  <a:lnTo>
                    <a:pt x="33" y="82"/>
                  </a:lnTo>
                  <a:lnTo>
                    <a:pt x="38" y="86"/>
                  </a:lnTo>
                  <a:lnTo>
                    <a:pt x="41" y="89"/>
                  </a:lnTo>
                  <a:lnTo>
                    <a:pt x="45" y="93"/>
                  </a:lnTo>
                  <a:lnTo>
                    <a:pt x="49" y="97"/>
                  </a:lnTo>
                  <a:lnTo>
                    <a:pt x="53" y="102"/>
                  </a:lnTo>
                  <a:lnTo>
                    <a:pt x="58" y="108"/>
                  </a:lnTo>
                  <a:lnTo>
                    <a:pt x="62" y="113"/>
                  </a:lnTo>
                  <a:lnTo>
                    <a:pt x="66" y="118"/>
                  </a:lnTo>
                  <a:lnTo>
                    <a:pt x="72" y="122"/>
                  </a:lnTo>
                  <a:lnTo>
                    <a:pt x="77" y="128"/>
                  </a:lnTo>
                  <a:lnTo>
                    <a:pt x="81" y="134"/>
                  </a:lnTo>
                  <a:lnTo>
                    <a:pt x="86" y="140"/>
                  </a:lnTo>
                  <a:lnTo>
                    <a:pt x="91" y="146"/>
                  </a:lnTo>
                  <a:lnTo>
                    <a:pt x="96" y="151"/>
                  </a:lnTo>
                  <a:lnTo>
                    <a:pt x="102" y="158"/>
                  </a:lnTo>
                  <a:lnTo>
                    <a:pt x="107" y="164"/>
                  </a:lnTo>
                  <a:lnTo>
                    <a:pt x="112" y="170"/>
                  </a:lnTo>
                  <a:lnTo>
                    <a:pt x="116" y="177"/>
                  </a:lnTo>
                  <a:lnTo>
                    <a:pt x="122" y="184"/>
                  </a:lnTo>
                  <a:lnTo>
                    <a:pt x="126" y="191"/>
                  </a:lnTo>
                  <a:lnTo>
                    <a:pt x="132" y="198"/>
                  </a:lnTo>
                  <a:lnTo>
                    <a:pt x="138" y="205"/>
                  </a:lnTo>
                  <a:lnTo>
                    <a:pt x="144" y="213"/>
                  </a:lnTo>
                  <a:lnTo>
                    <a:pt x="148" y="220"/>
                  </a:lnTo>
                  <a:lnTo>
                    <a:pt x="154" y="227"/>
                  </a:lnTo>
                  <a:lnTo>
                    <a:pt x="158" y="235"/>
                  </a:lnTo>
                  <a:lnTo>
                    <a:pt x="164" y="243"/>
                  </a:lnTo>
                  <a:lnTo>
                    <a:pt x="169" y="251"/>
                  </a:lnTo>
                  <a:lnTo>
                    <a:pt x="175" y="260"/>
                  </a:lnTo>
                  <a:lnTo>
                    <a:pt x="179" y="267"/>
                  </a:lnTo>
                  <a:lnTo>
                    <a:pt x="185" y="277"/>
                  </a:lnTo>
                  <a:lnTo>
                    <a:pt x="189" y="285"/>
                  </a:lnTo>
                  <a:lnTo>
                    <a:pt x="193" y="293"/>
                  </a:lnTo>
                  <a:lnTo>
                    <a:pt x="198" y="301"/>
                  </a:lnTo>
                  <a:lnTo>
                    <a:pt x="204" y="311"/>
                  </a:lnTo>
                  <a:lnTo>
                    <a:pt x="208" y="319"/>
                  </a:lnTo>
                  <a:lnTo>
                    <a:pt x="212" y="328"/>
                  </a:lnTo>
                  <a:lnTo>
                    <a:pt x="216" y="337"/>
                  </a:lnTo>
                  <a:lnTo>
                    <a:pt x="221" y="347"/>
                  </a:lnTo>
                  <a:lnTo>
                    <a:pt x="224" y="356"/>
                  </a:lnTo>
                  <a:lnTo>
                    <a:pt x="228" y="365"/>
                  </a:lnTo>
                  <a:lnTo>
                    <a:pt x="232" y="375"/>
                  </a:lnTo>
                  <a:lnTo>
                    <a:pt x="236" y="385"/>
                  </a:lnTo>
                  <a:lnTo>
                    <a:pt x="240" y="394"/>
                  </a:lnTo>
                  <a:lnTo>
                    <a:pt x="243" y="403"/>
                  </a:lnTo>
                  <a:lnTo>
                    <a:pt x="246" y="414"/>
                  </a:lnTo>
                  <a:lnTo>
                    <a:pt x="250" y="424"/>
                  </a:lnTo>
                  <a:lnTo>
                    <a:pt x="303" y="360"/>
                  </a:lnTo>
                  <a:lnTo>
                    <a:pt x="303" y="358"/>
                  </a:lnTo>
                  <a:lnTo>
                    <a:pt x="302" y="357"/>
                  </a:lnTo>
                  <a:lnTo>
                    <a:pt x="299" y="353"/>
                  </a:lnTo>
                  <a:lnTo>
                    <a:pt x="298" y="349"/>
                  </a:lnTo>
                  <a:lnTo>
                    <a:pt x="295" y="343"/>
                  </a:lnTo>
                  <a:lnTo>
                    <a:pt x="292" y="336"/>
                  </a:lnTo>
                  <a:lnTo>
                    <a:pt x="289" y="332"/>
                  </a:lnTo>
                  <a:lnTo>
                    <a:pt x="288" y="328"/>
                  </a:lnTo>
                  <a:lnTo>
                    <a:pt x="285" y="324"/>
                  </a:lnTo>
                  <a:lnTo>
                    <a:pt x="284" y="321"/>
                  </a:lnTo>
                  <a:lnTo>
                    <a:pt x="281" y="316"/>
                  </a:lnTo>
                  <a:lnTo>
                    <a:pt x="278" y="311"/>
                  </a:lnTo>
                  <a:lnTo>
                    <a:pt x="276" y="307"/>
                  </a:lnTo>
                  <a:lnTo>
                    <a:pt x="274" y="301"/>
                  </a:lnTo>
                  <a:lnTo>
                    <a:pt x="271" y="296"/>
                  </a:lnTo>
                  <a:lnTo>
                    <a:pt x="268" y="290"/>
                  </a:lnTo>
                  <a:lnTo>
                    <a:pt x="263" y="285"/>
                  </a:lnTo>
                  <a:lnTo>
                    <a:pt x="261" y="279"/>
                  </a:lnTo>
                  <a:lnTo>
                    <a:pt x="257" y="272"/>
                  </a:lnTo>
                  <a:lnTo>
                    <a:pt x="254" y="266"/>
                  </a:lnTo>
                  <a:lnTo>
                    <a:pt x="250" y="260"/>
                  </a:lnTo>
                  <a:lnTo>
                    <a:pt x="247" y="254"/>
                  </a:lnTo>
                  <a:lnTo>
                    <a:pt x="243" y="247"/>
                  </a:lnTo>
                  <a:lnTo>
                    <a:pt x="240" y="241"/>
                  </a:lnTo>
                  <a:lnTo>
                    <a:pt x="236" y="234"/>
                  </a:lnTo>
                  <a:lnTo>
                    <a:pt x="232" y="228"/>
                  </a:lnTo>
                  <a:lnTo>
                    <a:pt x="227" y="220"/>
                  </a:lnTo>
                  <a:lnTo>
                    <a:pt x="222" y="213"/>
                  </a:lnTo>
                  <a:lnTo>
                    <a:pt x="218" y="205"/>
                  </a:lnTo>
                  <a:lnTo>
                    <a:pt x="214" y="198"/>
                  </a:lnTo>
                  <a:lnTo>
                    <a:pt x="209" y="191"/>
                  </a:lnTo>
                  <a:lnTo>
                    <a:pt x="204" y="184"/>
                  </a:lnTo>
                  <a:lnTo>
                    <a:pt x="199" y="177"/>
                  </a:lnTo>
                  <a:lnTo>
                    <a:pt x="194" y="169"/>
                  </a:lnTo>
                  <a:lnTo>
                    <a:pt x="189" y="161"/>
                  </a:lnTo>
                  <a:lnTo>
                    <a:pt x="183" y="154"/>
                  </a:lnTo>
                  <a:lnTo>
                    <a:pt x="178" y="147"/>
                  </a:lnTo>
                  <a:lnTo>
                    <a:pt x="172" y="140"/>
                  </a:lnTo>
                  <a:lnTo>
                    <a:pt x="166" y="131"/>
                  </a:lnTo>
                  <a:lnTo>
                    <a:pt x="161" y="124"/>
                  </a:lnTo>
                  <a:lnTo>
                    <a:pt x="155" y="117"/>
                  </a:lnTo>
                  <a:lnTo>
                    <a:pt x="150" y="110"/>
                  </a:lnTo>
                  <a:lnTo>
                    <a:pt x="144" y="101"/>
                  </a:lnTo>
                  <a:lnTo>
                    <a:pt x="137" y="94"/>
                  </a:lnTo>
                  <a:lnTo>
                    <a:pt x="130" y="87"/>
                  </a:lnTo>
                  <a:lnTo>
                    <a:pt x="124" y="80"/>
                  </a:lnTo>
                  <a:lnTo>
                    <a:pt x="117" y="73"/>
                  </a:lnTo>
                  <a:lnTo>
                    <a:pt x="111" y="65"/>
                  </a:lnTo>
                  <a:lnTo>
                    <a:pt x="105" y="58"/>
                  </a:lnTo>
                  <a:lnTo>
                    <a:pt x="98" y="52"/>
                  </a:lnTo>
                  <a:lnTo>
                    <a:pt x="90" y="45"/>
                  </a:lnTo>
                  <a:lnTo>
                    <a:pt x="84" y="37"/>
                  </a:lnTo>
                  <a:lnTo>
                    <a:pt x="77" y="31"/>
                  </a:lnTo>
                  <a:lnTo>
                    <a:pt x="70" y="25"/>
                  </a:lnTo>
                  <a:lnTo>
                    <a:pt x="62" y="18"/>
                  </a:lnTo>
                  <a:lnTo>
                    <a:pt x="55" y="12"/>
                  </a:lnTo>
                  <a:lnTo>
                    <a:pt x="48" y="6"/>
                  </a:lnTo>
                  <a:lnTo>
                    <a:pt x="41" y="0"/>
                  </a:lnTo>
                  <a:lnTo>
                    <a:pt x="0" y="51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1A1A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" name="Rounded Rectangle 35"/>
          <p:cNvSpPr/>
          <p:nvPr/>
        </p:nvSpPr>
        <p:spPr>
          <a:xfrm>
            <a:off x="2557670" y="5972861"/>
            <a:ext cx="1457739" cy="580339"/>
          </a:xfrm>
          <a:prstGeom prst="roundRect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200" dirty="0" smtClean="0">
                <a:solidFill>
                  <a:schemeClr val="tx1"/>
                </a:solidFill>
                <a:latin typeface="Gill Sans MT" pitchFamily="34" charset="0"/>
              </a:rPr>
              <a:t>Range enforcer</a:t>
            </a:r>
            <a:endParaRPr lang="en-US" sz="22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484783" y="5392522"/>
            <a:ext cx="1676400" cy="58033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Mapper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17165" y="3657600"/>
            <a:ext cx="3644348" cy="703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Ensures that code is not more sensitive than declared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rot="10800000">
            <a:off x="4015409" y="3973915"/>
            <a:ext cx="728870" cy="134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Enforcing sensitivity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788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All </a:t>
            </a:r>
            <a:r>
              <a:rPr lang="en-US" sz="3000" dirty="0" err="1" smtClean="0"/>
              <a:t>mapper</a:t>
            </a:r>
            <a:r>
              <a:rPr lang="en-US" sz="3000" dirty="0" smtClean="0"/>
              <a:t> invocations must be </a:t>
            </a:r>
            <a:r>
              <a:rPr lang="en-US" sz="3000" dirty="0" smtClean="0">
                <a:solidFill>
                  <a:srgbClr val="FF6600"/>
                </a:solidFill>
              </a:rPr>
              <a:t>independent</a:t>
            </a:r>
          </a:p>
          <a:p>
            <a:endParaRPr lang="en-US" sz="3000" dirty="0" smtClean="0"/>
          </a:p>
          <a:p>
            <a:r>
              <a:rPr lang="en-US" sz="3000" dirty="0" err="1" smtClean="0"/>
              <a:t>Mapper</a:t>
            </a:r>
            <a:r>
              <a:rPr lang="en-US" sz="3000" dirty="0" smtClean="0"/>
              <a:t> may not store an input and use it later when processing another input</a:t>
            </a:r>
          </a:p>
          <a:p>
            <a:pPr lvl="1"/>
            <a:r>
              <a:rPr lang="en-US" dirty="0" smtClean="0"/>
              <a:t>Otherwise, range-based sensitivity estimates may be incorrect</a:t>
            </a:r>
          </a:p>
          <a:p>
            <a:endParaRPr lang="en-US" dirty="0" smtClean="0"/>
          </a:p>
          <a:p>
            <a:r>
              <a:rPr lang="en-US" sz="3000" dirty="0" smtClean="0"/>
              <a:t>We modify JVM to enforce </a:t>
            </a:r>
            <a:r>
              <a:rPr lang="en-US" sz="3000" dirty="0" err="1" smtClean="0"/>
              <a:t>mapper</a:t>
            </a:r>
            <a:r>
              <a:rPr lang="en-US" sz="3000" dirty="0" smtClean="0"/>
              <a:t> independence</a:t>
            </a:r>
          </a:p>
          <a:p>
            <a:pPr lvl="1"/>
            <a:r>
              <a:rPr lang="en-US" sz="2700" dirty="0" smtClean="0"/>
              <a:t>Each object is assigned an invocation number</a:t>
            </a:r>
          </a:p>
          <a:p>
            <a:pPr lvl="1"/>
            <a:r>
              <a:rPr lang="en-US" sz="2700" dirty="0" smtClean="0"/>
              <a:t>JVM instrumentation prevents reuse of objects from previous invocation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model in year 201X</a:t>
            </a:r>
            <a:endParaRPr lang="en-US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Thousands of users upload their data </a:t>
            </a:r>
          </a:p>
          <a:p>
            <a:pPr lvl="1"/>
            <a:r>
              <a:rPr lang="en-US" sz="2400" dirty="0" smtClean="0"/>
              <a:t>Healthcare, shopping transactions, census, click stream </a:t>
            </a:r>
          </a:p>
          <a:p>
            <a:r>
              <a:rPr lang="en-US" sz="2800" dirty="0" smtClean="0"/>
              <a:t>Multiple third parties mine the data for better service</a:t>
            </a:r>
          </a:p>
          <a:p>
            <a:endParaRPr lang="en-US" sz="2800" dirty="0" smtClean="0"/>
          </a:p>
          <a:p>
            <a:r>
              <a:rPr lang="en-US" sz="2800" dirty="0" smtClean="0"/>
              <a:t>Example: </a:t>
            </a:r>
            <a:r>
              <a:rPr lang="en-US" sz="2800" dirty="0" smtClean="0">
                <a:solidFill>
                  <a:srgbClr val="FF0000"/>
                </a:solidFill>
              </a:rPr>
              <a:t>Healthcare data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Incentive to contribute:</a:t>
            </a:r>
            <a:r>
              <a:rPr lang="en-US" sz="2800" dirty="0" smtClean="0"/>
              <a:t> Cheaper insurance policies, new drug research, inventory control in drugstores…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Fear:</a:t>
            </a:r>
            <a:r>
              <a:rPr lang="en-US" sz="2800" dirty="0" smtClean="0"/>
              <a:t> What if someone targets my personal data?</a:t>
            </a:r>
          </a:p>
          <a:p>
            <a:pPr lvl="1"/>
            <a:r>
              <a:rPr lang="en-US" sz="2400" dirty="0" smtClean="0"/>
              <a:t>Insurance company can find my illness and increase premium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Roadmap. One last time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programming model?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How do we enforce privacy?</a:t>
            </a:r>
          </a:p>
          <a:p>
            <a:pPr lvl="1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Leaks through system resources</a:t>
            </a:r>
          </a:p>
          <a:p>
            <a:pPr lvl="1"/>
            <a:r>
              <a:rPr lang="en-US" dirty="0" smtClean="0"/>
              <a:t>Leaks through the output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What computations can be supported in Airavat?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2209800"/>
            <a:ext cx="48006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Untrusted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</a:rPr>
              <a:t>mapper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 + Trusted reducer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400" y="3272135"/>
            <a:ext cx="18288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MAC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3729335"/>
            <a:ext cx="3048000" cy="461665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Differential Privacy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we compute?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78800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Reducers are responsible for enforcing privacy</a:t>
            </a:r>
          </a:p>
          <a:p>
            <a:pPr lvl="1"/>
            <a:r>
              <a:rPr lang="en-US" sz="2400" dirty="0" smtClean="0"/>
              <a:t>Add an appropriate amount of random noise to the outputs </a:t>
            </a:r>
          </a:p>
          <a:p>
            <a:endParaRPr lang="en-US" sz="2800" dirty="0" smtClean="0"/>
          </a:p>
          <a:p>
            <a:r>
              <a:rPr lang="en-US" sz="2800" dirty="0" smtClean="0"/>
              <a:t>Reducers must be trusted</a:t>
            </a:r>
          </a:p>
          <a:p>
            <a:pPr lvl="1"/>
            <a:r>
              <a:rPr lang="en-US" sz="2400" dirty="0" smtClean="0"/>
              <a:t>Sample reducers: SUM, COUNT, THRESHOLD</a:t>
            </a:r>
          </a:p>
          <a:p>
            <a:pPr lvl="1"/>
            <a:r>
              <a:rPr lang="en-US" sz="2400" dirty="0" smtClean="0"/>
              <a:t>Sufficient to perform </a:t>
            </a:r>
            <a:r>
              <a:rPr lang="en-US" sz="2400" dirty="0" smtClean="0">
                <a:solidFill>
                  <a:srgbClr val="C00000"/>
                </a:solidFill>
              </a:rPr>
              <a:t>data mining algorithms, search log processing, recommender system</a:t>
            </a:r>
            <a:r>
              <a:rPr lang="en-US" sz="2400" dirty="0" smtClean="0"/>
              <a:t> etc.</a:t>
            </a:r>
          </a:p>
          <a:p>
            <a:endParaRPr lang="en-US" sz="2400" dirty="0" smtClean="0"/>
          </a:p>
          <a:p>
            <a:r>
              <a:rPr lang="en-US" sz="2800" dirty="0" smtClean="0"/>
              <a:t>With trusted </a:t>
            </a:r>
            <a:r>
              <a:rPr lang="en-US" sz="2800" dirty="0" err="1" smtClean="0"/>
              <a:t>mappers</a:t>
            </a:r>
            <a:r>
              <a:rPr lang="en-US" sz="2800" dirty="0" smtClean="0"/>
              <a:t>, more general computations are possible</a:t>
            </a:r>
          </a:p>
          <a:p>
            <a:pPr lvl="1"/>
            <a:r>
              <a:rPr lang="en-US" sz="2400" dirty="0" smtClean="0"/>
              <a:t>Use exact sensitivity instead of range based estimates</a:t>
            </a:r>
          </a:p>
          <a:p>
            <a:endParaRPr lang="en-US" sz="27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computations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64383" cy="4457700"/>
          </a:xfrm>
        </p:spPr>
        <p:txBody>
          <a:bodyPr/>
          <a:lstStyle/>
          <a:p>
            <a:r>
              <a:rPr lang="en-US" sz="3000" dirty="0" smtClean="0"/>
              <a:t>Many queries can be done with </a:t>
            </a:r>
            <a:r>
              <a:rPr lang="en-US" sz="3000" dirty="0" err="1" smtClean="0"/>
              <a:t>untrusted</a:t>
            </a:r>
            <a:r>
              <a:rPr lang="en-US" sz="3000" dirty="0" smtClean="0"/>
              <a:t> </a:t>
            </a:r>
            <a:r>
              <a:rPr lang="en-US" sz="3000" dirty="0" err="1" smtClean="0"/>
              <a:t>mappers</a:t>
            </a:r>
            <a:endParaRPr lang="en-US" sz="3000" dirty="0" smtClean="0"/>
          </a:p>
          <a:p>
            <a:pPr lvl="1"/>
            <a:r>
              <a:rPr lang="en-US" sz="2400" dirty="0" smtClean="0"/>
              <a:t>How many </a:t>
            </a:r>
            <a:r>
              <a:rPr lang="en-US" sz="2400" dirty="0" err="1" smtClean="0"/>
              <a:t>iPads</a:t>
            </a:r>
            <a:r>
              <a:rPr lang="en-US" sz="2400" dirty="0" smtClean="0"/>
              <a:t> were sold today?</a:t>
            </a:r>
          </a:p>
          <a:p>
            <a:pPr lvl="1"/>
            <a:r>
              <a:rPr lang="en-US" sz="2400" dirty="0" smtClean="0"/>
              <a:t>What is the average score of male students at UT?</a:t>
            </a:r>
          </a:p>
          <a:p>
            <a:pPr lvl="1"/>
            <a:r>
              <a:rPr lang="en-US" sz="2400" dirty="0" smtClean="0"/>
              <a:t>Output the frequency of security books that sold</a:t>
            </a:r>
          </a:p>
          <a:p>
            <a:pPr lvl="1">
              <a:buNone/>
            </a:pPr>
            <a:r>
              <a:rPr lang="en-US" sz="2400" dirty="0" smtClean="0"/>
              <a:t>    more than 25 copies today.</a:t>
            </a:r>
          </a:p>
          <a:p>
            <a:endParaRPr lang="en-US" sz="3200" dirty="0" smtClean="0"/>
          </a:p>
          <a:p>
            <a:r>
              <a:rPr lang="en-US" sz="3000" dirty="0" smtClean="0"/>
              <a:t>… others require trusted </a:t>
            </a:r>
            <a:r>
              <a:rPr lang="en-US" sz="3000" dirty="0" err="1" smtClean="0"/>
              <a:t>mapper</a:t>
            </a:r>
            <a:r>
              <a:rPr lang="en-US" sz="3000" dirty="0" smtClean="0"/>
              <a:t> code</a:t>
            </a:r>
          </a:p>
          <a:p>
            <a:pPr lvl="1"/>
            <a:r>
              <a:rPr lang="en-US" sz="2400" dirty="0" smtClean="0"/>
              <a:t>List all items and their quantity sold</a:t>
            </a:r>
          </a:p>
          <a:p>
            <a:pPr lvl="1"/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809419" y="2283894"/>
            <a:ext cx="949299" cy="36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50000"/>
              </a:lnSpc>
              <a:buNone/>
            </a:pPr>
            <a:r>
              <a:rPr lang="en-US" sz="3000" b="1" dirty="0" smtClean="0">
                <a:solidFill>
                  <a:srgbClr val="FF6600"/>
                </a:solidFill>
                <a:latin typeface="Gunny Handwriting" pitchFamily="66" charset="0"/>
              </a:rPr>
              <a:t>Sum</a:t>
            </a:r>
            <a:endParaRPr lang="en-US" sz="3000" b="1" dirty="0">
              <a:solidFill>
                <a:srgbClr val="FF6600"/>
              </a:solidFill>
              <a:latin typeface="Gunny Handwriting" pitchFamily="66" charset="0"/>
            </a:endParaRPr>
          </a:p>
        </p:txBody>
      </p:sp>
      <p:cxnSp>
        <p:nvCxnSpPr>
          <p:cNvPr id="12" name="Curved Connector 11"/>
          <p:cNvCxnSpPr/>
          <p:nvPr/>
        </p:nvCxnSpPr>
        <p:spPr bwMode="auto">
          <a:xfrm rot="10800000" flipV="1">
            <a:off x="6400799" y="2438400"/>
            <a:ext cx="457201" cy="1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837117" y="3198293"/>
            <a:ext cx="1154483" cy="36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50000"/>
              </a:lnSpc>
              <a:buNone/>
            </a:pPr>
            <a:r>
              <a:rPr lang="en-US" sz="3000" b="1" dirty="0" smtClean="0">
                <a:solidFill>
                  <a:srgbClr val="FF6600"/>
                </a:solidFill>
                <a:latin typeface="Gunny Handwriting" pitchFamily="66" charset="0"/>
              </a:rPr>
              <a:t>Mean</a:t>
            </a:r>
            <a:endParaRPr lang="en-US" sz="3000" b="1" dirty="0">
              <a:solidFill>
                <a:srgbClr val="FF6600"/>
              </a:solidFill>
              <a:latin typeface="Gunny Handwriting" pitchFamily="66" charset="0"/>
            </a:endParaRPr>
          </a:p>
        </p:txBody>
      </p:sp>
      <p:cxnSp>
        <p:nvCxnSpPr>
          <p:cNvPr id="15" name="Curved Connector 14"/>
          <p:cNvCxnSpPr/>
          <p:nvPr/>
        </p:nvCxnSpPr>
        <p:spPr bwMode="auto">
          <a:xfrm rot="10800000">
            <a:off x="7620000" y="2819400"/>
            <a:ext cx="838200" cy="30164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01499" y="3581400"/>
            <a:ext cx="2018501" cy="362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50000"/>
              </a:lnSpc>
              <a:buNone/>
            </a:pPr>
            <a:r>
              <a:rPr lang="en-US" sz="3000" b="1" dirty="0" smtClean="0">
                <a:solidFill>
                  <a:srgbClr val="FF6600"/>
                </a:solidFill>
                <a:latin typeface="Gunny Handwriting" pitchFamily="66" charset="0"/>
              </a:rPr>
              <a:t>Threshold</a:t>
            </a:r>
            <a:endParaRPr lang="en-US" sz="3000" b="1" dirty="0">
              <a:solidFill>
                <a:srgbClr val="FF6600"/>
              </a:solidFill>
              <a:latin typeface="Gunny Handwriting" pitchFamily="66" charset="0"/>
            </a:endParaRPr>
          </a:p>
        </p:txBody>
      </p:sp>
      <p:cxnSp>
        <p:nvCxnSpPr>
          <p:cNvPr id="20" name="Curved Connector 19"/>
          <p:cNvCxnSpPr/>
          <p:nvPr/>
        </p:nvCxnSpPr>
        <p:spPr bwMode="auto">
          <a:xfrm rot="10800000" flipV="1">
            <a:off x="5192879" y="3735906"/>
            <a:ext cx="457201" cy="1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19400" y="5410200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Gunny Handwriting"/>
              </a:rPr>
              <a:t>Malicious </a:t>
            </a:r>
            <a:r>
              <a:rPr lang="en-US" sz="3000" dirty="0" err="1" smtClean="0">
                <a:solidFill>
                  <a:srgbClr val="FF0000"/>
                </a:solidFill>
                <a:latin typeface="Gunny Handwriting"/>
              </a:rPr>
              <a:t>mapper</a:t>
            </a:r>
            <a:r>
              <a:rPr lang="en-US" sz="3000" dirty="0" smtClean="0">
                <a:solidFill>
                  <a:srgbClr val="FF0000"/>
                </a:solidFill>
                <a:latin typeface="Gunny Handwriting"/>
              </a:rPr>
              <a:t> can encode information in item names</a:t>
            </a:r>
            <a:endParaRPr lang="en-US" sz="3000" dirty="0">
              <a:solidFill>
                <a:srgbClr val="FF0000"/>
              </a:solidFill>
              <a:latin typeface="Gunny Handwri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9" grpId="0"/>
      <p:bldP spid="1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Revisiting Airavat guarantees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Allows differentially private </a:t>
            </a:r>
            <a:r>
              <a:rPr lang="en-US" dirty="0" err="1" smtClean="0"/>
              <a:t>MapReduce</a:t>
            </a:r>
            <a:r>
              <a:rPr lang="en-US" dirty="0" smtClean="0"/>
              <a:t> computations</a:t>
            </a:r>
          </a:p>
          <a:p>
            <a:pPr lvl="1"/>
            <a:r>
              <a:rPr lang="en-US" dirty="0" smtClean="0"/>
              <a:t>Even when the code is </a:t>
            </a:r>
            <a:r>
              <a:rPr lang="en-US" dirty="0" err="1" smtClean="0">
                <a:solidFill>
                  <a:srgbClr val="FF0000"/>
                </a:solidFill>
              </a:rPr>
              <a:t>untrusted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Differential privacy =&gt; mathematical bound on information leak</a:t>
            </a:r>
          </a:p>
          <a:p>
            <a:endParaRPr lang="en-US" dirty="0" smtClean="0"/>
          </a:p>
          <a:p>
            <a:r>
              <a:rPr lang="en-US" dirty="0" smtClean="0"/>
              <a:t>What is a safe bound on information leak ?</a:t>
            </a:r>
          </a:p>
          <a:p>
            <a:pPr lvl="1"/>
            <a:r>
              <a:rPr lang="en-US" dirty="0" smtClean="0"/>
              <a:t>Depends on the context, dataset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our problem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0" y="6412520"/>
            <a:ext cx="1376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Motivation</a:t>
            </a:r>
          </a:p>
          <a:p>
            <a:r>
              <a:rPr lang="en-US" dirty="0" smtClean="0"/>
              <a:t>Overview</a:t>
            </a:r>
          </a:p>
          <a:p>
            <a:r>
              <a:rPr lang="en-US" dirty="0" smtClean="0"/>
              <a:t>Enforcing privacy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Evaluation</a:t>
            </a:r>
          </a:p>
          <a:p>
            <a:pPr lvl="0"/>
            <a:r>
              <a:rPr lang="en-US" dirty="0" smtClean="0"/>
              <a:t>Summary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6096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solidFill>
                  <a:srgbClr val="C00000"/>
                </a:solidFill>
                <a:latin typeface="Gill Sans MT" pitchFamily="34" charset="0"/>
              </a:rPr>
              <a:t>450 </a:t>
            </a:r>
            <a:r>
              <a:rPr lang="en-US" sz="2000" dirty="0" err="1" smtClean="0">
                <a:solidFill>
                  <a:srgbClr val="C00000"/>
                </a:solidFill>
                <a:latin typeface="Gill Sans MT" pitchFamily="34" charset="0"/>
              </a:rPr>
              <a:t>LoC</a:t>
            </a:r>
            <a:endParaRPr lang="en-US" sz="2000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6096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solidFill>
                  <a:srgbClr val="C00000"/>
                </a:solidFill>
                <a:latin typeface="Gill Sans MT" pitchFamily="34" charset="0"/>
              </a:rPr>
              <a:t>5000 </a:t>
            </a:r>
            <a:r>
              <a:rPr lang="en-US" sz="2000" dirty="0" err="1" smtClean="0">
                <a:solidFill>
                  <a:srgbClr val="C00000"/>
                </a:solidFill>
                <a:latin typeface="Gill Sans MT" pitchFamily="34" charset="0"/>
              </a:rPr>
              <a:t>LoC</a:t>
            </a:r>
            <a:endParaRPr lang="en-US" sz="2000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4200" y="4643735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solidFill>
                  <a:srgbClr val="C00000"/>
                </a:solidFill>
                <a:latin typeface="Gill Sans MT" pitchFamily="34" charset="0"/>
              </a:rPr>
              <a:t>500 </a:t>
            </a:r>
            <a:r>
              <a:rPr lang="en-US" sz="2000" dirty="0" err="1" smtClean="0">
                <a:solidFill>
                  <a:srgbClr val="C00000"/>
                </a:solidFill>
                <a:latin typeface="Gill Sans MT" pitchFamily="34" charset="0"/>
              </a:rPr>
              <a:t>LoC</a:t>
            </a:r>
            <a:endParaRPr lang="en-US" sz="2000" dirty="0">
              <a:solidFill>
                <a:srgbClr val="C00000"/>
              </a:solidFill>
              <a:latin typeface="Gill Sans MT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4600" y="6260068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None/>
            </a:pPr>
            <a:r>
              <a:rPr lang="en-US" sz="2000" dirty="0" err="1" smtClean="0">
                <a:solidFill>
                  <a:schemeClr val="tx1"/>
                </a:solidFill>
              </a:rPr>
              <a:t>LoC</a:t>
            </a:r>
            <a:r>
              <a:rPr lang="en-US" sz="2000" dirty="0" smtClean="0">
                <a:solidFill>
                  <a:schemeClr val="tx1"/>
                </a:solidFill>
              </a:rPr>
              <a:t> = Lines of Code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: Our benchmarks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Experiments on 100 Amazon EC2 instances</a:t>
            </a:r>
          </a:p>
          <a:p>
            <a:pPr lvl="1"/>
            <a:r>
              <a:rPr lang="en-US" dirty="0" smtClean="0"/>
              <a:t>1.2 GHz, 7.5 GB RAM running Fedora 8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2819400"/>
          <a:ext cx="8229600" cy="354683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512467"/>
                <a:gridCol w="1779373"/>
              </a:tblGrid>
              <a:tr h="598449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Benchmark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Privacy grouping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Reducer primitive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MapReduce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operations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Accuracy metric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544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AOL queries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Users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THRESHOLD,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SUM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Multiple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% queries released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5444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kNN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recommender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Individual rating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COUNT, SUM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Multiple</a:t>
                      </a:r>
                    </a:p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RMSE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42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K-Means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Individual points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COUNT,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SUM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Multiple, till convergence</a:t>
                      </a:r>
                    </a:p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Intra-cluster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variance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544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Naïve </a:t>
                      </a:r>
                      <a:r>
                        <a:rPr lang="en-US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Bayes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Individual articles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SUM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Multiple</a:t>
                      </a:r>
                    </a:p>
                    <a:p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Misclassification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rate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457200" y="3505200"/>
            <a:ext cx="32004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4114800"/>
            <a:ext cx="32004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57200" y="4800600"/>
            <a:ext cx="32004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57200" y="5715000"/>
            <a:ext cx="32004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overhead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9156" y="1752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943100" y="3381345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 smtClean="0">
                <a:latin typeface="Gill Sans MT" pitchFamily="34" charset="0"/>
              </a:rPr>
              <a:t>Normalized execution time</a:t>
            </a:r>
            <a:endParaRPr lang="en-US" sz="2000" dirty="0"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1611868"/>
            <a:ext cx="3886200" cy="369332"/>
          </a:xfrm>
          <a:prstGeom prst="rect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Overheads are less than </a:t>
            </a:r>
            <a:r>
              <a:rPr lang="en-US" dirty="0" smtClean="0">
                <a:latin typeface="Gill Sans MT" pitchFamily="34" charset="0"/>
              </a:rPr>
              <a:t>32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% 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accuracy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Accuracy increases with decrease in privacy guarantee</a:t>
            </a:r>
          </a:p>
          <a:p>
            <a:r>
              <a:rPr lang="en-US" sz="2600" dirty="0" smtClean="0"/>
              <a:t>Reducer : COUNT, SUM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676400" y="2667000"/>
          <a:ext cx="7013575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50292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Privacy parameter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340666" y="3388667"/>
            <a:ext cx="3733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Accuracy (%)</a:t>
            </a:r>
            <a:endParaRPr lang="en-US" sz="2400" dirty="0"/>
          </a:p>
        </p:txBody>
      </p:sp>
      <p:sp>
        <p:nvSpPr>
          <p:cNvPr id="8" name="Oval 7"/>
          <p:cNvSpPr/>
          <p:nvPr/>
        </p:nvSpPr>
        <p:spPr>
          <a:xfrm>
            <a:off x="2209800" y="4572000"/>
            <a:ext cx="381000" cy="3048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" y="5638800"/>
            <a:ext cx="2286000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No information leak</a:t>
            </a:r>
            <a:endParaRPr lang="en-US" sz="2200" b="1" dirty="0">
              <a:solidFill>
                <a:srgbClr val="0070C0"/>
              </a:solidFill>
            </a:endParaRPr>
          </a:p>
        </p:txBody>
      </p:sp>
      <p:cxnSp>
        <p:nvCxnSpPr>
          <p:cNvPr id="11" name="Straight Arrow Connector 10"/>
          <p:cNvCxnSpPr>
            <a:stCxn id="9" idx="0"/>
          </p:cNvCxnSpPr>
          <p:nvPr/>
        </p:nvCxnSpPr>
        <p:spPr>
          <a:xfrm rot="5400000" flipH="1" flipV="1">
            <a:off x="1371600" y="4800600"/>
            <a:ext cx="762000" cy="91440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24200" y="5715000"/>
            <a:ext cx="28956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14600" y="57150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Decrease in privacy guarantee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95600" y="63246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*Refer to the paper for remaining benchmark results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work: PINQ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Set of trusted LINQ primitives</a:t>
            </a:r>
          </a:p>
          <a:p>
            <a:endParaRPr lang="en-US" sz="2800" dirty="0" smtClean="0"/>
          </a:p>
          <a:p>
            <a:r>
              <a:rPr lang="en-US" sz="2800" dirty="0" smtClean="0"/>
              <a:t>Airavat confines </a:t>
            </a:r>
            <a:r>
              <a:rPr lang="en-US" sz="2800" dirty="0" err="1" smtClean="0">
                <a:solidFill>
                  <a:srgbClr val="FF0000"/>
                </a:solidFill>
              </a:rPr>
              <a:t>untrusted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code and ensures that its outputs preserve privacy</a:t>
            </a:r>
          </a:p>
          <a:p>
            <a:pPr lvl="1"/>
            <a:r>
              <a:rPr lang="en-US" sz="2500" dirty="0" smtClean="0"/>
              <a:t>PINQ requires rewriting code with trusted primitives</a:t>
            </a:r>
          </a:p>
          <a:p>
            <a:endParaRPr lang="en-US" sz="2800" dirty="0" smtClean="0"/>
          </a:p>
          <a:p>
            <a:r>
              <a:rPr lang="en-US" sz="2800" dirty="0" smtClean="0"/>
              <a:t>Airavat provides </a:t>
            </a:r>
            <a:r>
              <a:rPr lang="en-US" sz="2800" dirty="0" smtClean="0">
                <a:solidFill>
                  <a:srgbClr val="FF0000"/>
                </a:solidFill>
              </a:rPr>
              <a:t>end-to-end</a:t>
            </a:r>
            <a:r>
              <a:rPr lang="en-US" sz="2800" dirty="0" smtClean="0"/>
              <a:t> guarantee across the software stack</a:t>
            </a:r>
          </a:p>
          <a:p>
            <a:pPr lvl="1"/>
            <a:r>
              <a:rPr lang="en-US" sz="2400" dirty="0" smtClean="0"/>
              <a:t>PINQ guarantees are language level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38800" y="838200"/>
            <a:ext cx="33528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[</a:t>
            </a:r>
            <a:r>
              <a:rPr lang="en-US" dirty="0" err="1" smtClean="0">
                <a:solidFill>
                  <a:schemeClr val="tx1"/>
                </a:solidFill>
                <a:latin typeface="Gill Sans MT" pitchFamily="34" charset="0"/>
              </a:rPr>
              <a:t>McSherry</a:t>
            </a:r>
            <a:r>
              <a:rPr lang="en-US" dirty="0" smtClean="0">
                <a:solidFill>
                  <a:schemeClr val="tx1"/>
                </a:solidFill>
                <a:latin typeface="Gill Sans MT" pitchFamily="34" charset="0"/>
              </a:rPr>
              <a:t>   SIGMOD 2009]</a:t>
            </a:r>
            <a:endParaRPr lang="en-US" dirty="0">
              <a:solidFill>
                <a:schemeClr val="tx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in the year 201X ?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" name="Cloud 22"/>
          <p:cNvSpPr/>
          <p:nvPr/>
        </p:nvSpPr>
        <p:spPr bwMode="auto">
          <a:xfrm>
            <a:off x="1905000" y="3657600"/>
            <a:ext cx="3886200" cy="2057400"/>
          </a:xfrm>
          <a:prstGeom prst="cloud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Gill Sans MT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>
            <a:off x="1524000" y="3810000"/>
            <a:ext cx="1219200" cy="6096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flipV="1">
            <a:off x="1219200" y="4572000"/>
            <a:ext cx="1600200" cy="112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flipV="1">
            <a:off x="1524000" y="4724400"/>
            <a:ext cx="1219200" cy="914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762000" y="3505200"/>
            <a:ext cx="685800" cy="512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4876800"/>
            <a:ext cx="332709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119562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649" y="47244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195762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TextBox 71"/>
          <p:cNvSpPr txBox="1"/>
          <p:nvPr/>
        </p:nvSpPr>
        <p:spPr>
          <a:xfrm>
            <a:off x="6172200" y="3886200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Output</a:t>
            </a:r>
            <a:endParaRPr lang="en-US" sz="2200" dirty="0"/>
          </a:p>
        </p:txBody>
      </p:sp>
      <p:pic>
        <p:nvPicPr>
          <p:cNvPr id="28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581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191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4724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000" y="533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" descr="C:\Documents and Settings\Panasonic\Local Settings\Temporary Internet Files\Content.IE5\2MOWP7TC\MPj03961210000[1].jpg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rgbClr val="FF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743200" y="2590800"/>
            <a:ext cx="431125" cy="649224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>
          <a:xfrm>
            <a:off x="6858000" y="1600200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>
                <a:solidFill>
                  <a:srgbClr val="FF0000"/>
                </a:solidFill>
              </a:rPr>
              <a:t>Information leak?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867400" y="5334000"/>
            <a:ext cx="3124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500" dirty="0" smtClean="0"/>
              <a:t> Data mining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 Genomic computation</a:t>
            </a:r>
          </a:p>
          <a:p>
            <a:pPr>
              <a:buFont typeface="Arial" pitchFamily="34" charset="0"/>
              <a:buChar char="•"/>
            </a:pPr>
            <a:r>
              <a:rPr lang="en-US" sz="2500" dirty="0" smtClean="0"/>
              <a:t> Social networks</a:t>
            </a:r>
            <a:endParaRPr lang="en-US" sz="2500" dirty="0"/>
          </a:p>
        </p:txBody>
      </p:sp>
      <p:sp>
        <p:nvSpPr>
          <p:cNvPr id="50" name="TextBox 49"/>
          <p:cNvSpPr txBox="1"/>
          <p:nvPr/>
        </p:nvSpPr>
        <p:spPr>
          <a:xfrm>
            <a:off x="76200" y="5943600"/>
            <a:ext cx="2209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Health Data</a:t>
            </a:r>
            <a:endParaRPr lang="en-US" sz="2600" dirty="0"/>
          </a:p>
        </p:txBody>
      </p:sp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24600" y="2438400"/>
            <a:ext cx="920373" cy="987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46482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" name="TextBox 56"/>
          <p:cNvSpPr txBox="1"/>
          <p:nvPr/>
        </p:nvSpPr>
        <p:spPr>
          <a:xfrm>
            <a:off x="3048000" y="2598003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Untrusted </a:t>
            </a:r>
            <a:r>
              <a:rPr lang="en-US" sz="2400" dirty="0" err="1" smtClean="0">
                <a:solidFill>
                  <a:srgbClr val="C00000"/>
                </a:solidFill>
              </a:rPr>
              <a:t>MapReduce</a:t>
            </a:r>
            <a:r>
              <a:rPr lang="en-US" sz="2400" dirty="0" smtClean="0">
                <a:solidFill>
                  <a:srgbClr val="C00000"/>
                </a:solidFill>
              </a:rPr>
              <a:t> program</a:t>
            </a:r>
            <a:endParaRPr lang="en-US" sz="2400" dirty="0">
              <a:solidFill>
                <a:srgbClr val="C00000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rot="10800000" flipV="1">
            <a:off x="4114800" y="2895599"/>
            <a:ext cx="2133600" cy="1143001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4267200"/>
            <a:ext cx="284751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0" name="Straight Arrow Connector 69"/>
          <p:cNvCxnSpPr/>
          <p:nvPr/>
        </p:nvCxnSpPr>
        <p:spPr>
          <a:xfrm flipV="1">
            <a:off x="5715000" y="3505200"/>
            <a:ext cx="1143000" cy="685800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762000" y="4343400"/>
            <a:ext cx="685800" cy="512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4" name="Picture 10"/>
          <p:cNvPicPr>
            <a:picLocks noChangeAspect="1" noChangeArrowheads="1"/>
          </p:cNvPicPr>
          <p:nvPr/>
        </p:nvPicPr>
        <p:blipFill>
          <a:blip r:embed="rId3" cstate="print"/>
          <a:srcRect l="11111" r="16667"/>
          <a:stretch>
            <a:fillRect/>
          </a:stretch>
        </p:blipFill>
        <p:spPr bwMode="auto">
          <a:xfrm>
            <a:off x="762000" y="5355377"/>
            <a:ext cx="685800" cy="512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in brief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Airavat is a framework for privacy preserving </a:t>
            </a:r>
            <a:r>
              <a:rPr lang="en-US" dirty="0" err="1" smtClean="0"/>
              <a:t>MapReduce</a:t>
            </a:r>
            <a:r>
              <a:rPr lang="en-US" dirty="0" smtClean="0"/>
              <a:t> computations</a:t>
            </a:r>
          </a:p>
          <a:p>
            <a:r>
              <a:rPr lang="en-US" dirty="0" smtClean="0"/>
              <a:t>Confines </a:t>
            </a:r>
            <a:r>
              <a:rPr lang="en-US" dirty="0" err="1" smtClean="0"/>
              <a:t>untrusted</a:t>
            </a:r>
            <a:r>
              <a:rPr lang="en-US" dirty="0" smtClean="0"/>
              <a:t> code</a:t>
            </a:r>
          </a:p>
          <a:p>
            <a:r>
              <a:rPr lang="en-US" dirty="0" smtClean="0"/>
              <a:t>First to integrate mandatory access control with differential privacy for end-to-end enforcement</a:t>
            </a:r>
          </a:p>
          <a:p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3569110" y="5268847"/>
            <a:ext cx="2123768" cy="1029168"/>
          </a:xfrm>
          <a:prstGeom prst="cloud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5489382"/>
            <a:ext cx="188959" cy="43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68841" y="5489382"/>
            <a:ext cx="188959" cy="43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5497509"/>
            <a:ext cx="619432" cy="6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ight Arrow 16"/>
          <p:cNvSpPr/>
          <p:nvPr/>
        </p:nvSpPr>
        <p:spPr>
          <a:xfrm>
            <a:off x="3411794" y="5716311"/>
            <a:ext cx="393290" cy="13423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51816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Protected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L-Shape 18"/>
          <p:cNvSpPr/>
          <p:nvPr/>
        </p:nvSpPr>
        <p:spPr>
          <a:xfrm rot="-3000000">
            <a:off x="3113992" y="5275483"/>
            <a:ext cx="304800" cy="152400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114800" y="5741313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Airavat</a:t>
            </a:r>
            <a:endParaRPr lang="en-US" sz="2200" dirty="0"/>
          </a:p>
        </p:txBody>
      </p:sp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35441" y="5486400"/>
            <a:ext cx="188959" cy="43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5097" y="5345393"/>
            <a:ext cx="427703" cy="522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5715000" y="5105400"/>
            <a:ext cx="975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Untrusted Program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5410200" y="5715000"/>
            <a:ext cx="1219200" cy="15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de-identification?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Achieves ‘privacy’ by syntactic transformations</a:t>
            </a:r>
          </a:p>
          <a:p>
            <a:pPr lvl="1"/>
            <a:r>
              <a:rPr lang="en-US" dirty="0" smtClean="0"/>
              <a:t>Scrubbing , k-anonymity …</a:t>
            </a:r>
          </a:p>
          <a:p>
            <a:r>
              <a:rPr lang="en-US" dirty="0" smtClean="0"/>
              <a:t>Insecure against attackers with external information</a:t>
            </a:r>
          </a:p>
          <a:p>
            <a:pPr lvl="1"/>
            <a:r>
              <a:rPr lang="en-US" dirty="0" smtClean="0"/>
              <a:t>Privacy fiascoes: AOL search logs, Netflix dataset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3353572"/>
            <a:ext cx="1143000" cy="11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47800" y="4572000"/>
            <a:ext cx="6324600" cy="1261884"/>
          </a:xfrm>
          <a:prstGeom prst="rect">
            <a:avLst/>
          </a:prstGeom>
          <a:noFill/>
          <a:ln w="28575">
            <a:solidFill>
              <a:srgbClr val="0070C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C00000"/>
                </a:solidFill>
              </a:rPr>
              <a:t>Run </a:t>
            </a:r>
            <a:r>
              <a:rPr lang="en-US" sz="3000" dirty="0" err="1" smtClean="0">
                <a:solidFill>
                  <a:srgbClr val="C00000"/>
                </a:solidFill>
              </a:rPr>
              <a:t>untrusted</a:t>
            </a:r>
            <a:r>
              <a:rPr lang="en-US" sz="3000" dirty="0" smtClean="0">
                <a:solidFill>
                  <a:srgbClr val="C00000"/>
                </a:solidFill>
              </a:rPr>
              <a:t> code on the original data?</a:t>
            </a:r>
          </a:p>
          <a:p>
            <a:endParaRPr lang="en-US" sz="1600" dirty="0" smtClean="0">
              <a:solidFill>
                <a:srgbClr val="C00000"/>
              </a:solidFill>
            </a:endParaRPr>
          </a:p>
          <a:p>
            <a:pPr algn="ctr"/>
            <a:r>
              <a:rPr lang="en-US" sz="3000" dirty="0" smtClean="0">
                <a:solidFill>
                  <a:srgbClr val="C00000"/>
                </a:solidFill>
              </a:rPr>
              <a:t>How do we ensure privacy of the users?</a:t>
            </a:r>
            <a:endParaRPr lang="en-US" sz="3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the </a:t>
            </a:r>
            <a:r>
              <a:rPr lang="en-US" dirty="0" err="1" smtClean="0"/>
              <a:t>untrusted</a:t>
            </a:r>
            <a:r>
              <a:rPr lang="en-US" dirty="0" smtClean="0"/>
              <a:t> code?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45720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Audit all </a:t>
            </a:r>
            <a:r>
              <a:rPr lang="en-US" dirty="0" err="1" smtClean="0"/>
              <a:t>MapReduce</a:t>
            </a:r>
            <a:r>
              <a:rPr lang="en-US" dirty="0" smtClean="0"/>
              <a:t> programs for correctness?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3200400"/>
            <a:ext cx="38862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Aim: </a:t>
            </a:r>
            <a:r>
              <a:rPr lang="en-US" dirty="0" smtClean="0">
                <a:solidFill>
                  <a:srgbClr val="FF0000"/>
                </a:solidFill>
              </a:rPr>
              <a:t>Confine</a:t>
            </a:r>
            <a:r>
              <a:rPr lang="en-US" dirty="0" smtClean="0"/>
              <a:t> the code instead of auditing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624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6350" y="2876550"/>
            <a:ext cx="19240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81000" y="5715000"/>
            <a:ext cx="4343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C00000"/>
                </a:solidFill>
              </a:rPr>
              <a:t>Also, where is the source code?</a:t>
            </a:r>
            <a:endParaRPr lang="en-US" sz="26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146357"/>
            <a:ext cx="3810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rgbClr val="C00000"/>
                </a:solidFill>
              </a:rPr>
              <a:t>Hard to do! Enlightenment?</a:t>
            </a:r>
            <a:endParaRPr lang="en-US" sz="2600" dirty="0">
              <a:solidFill>
                <a:srgbClr val="C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895600"/>
            <a:ext cx="3733800" cy="1828800"/>
          </a:xfrm>
          <a:prstGeom prst="roundRect">
            <a:avLst/>
          </a:prstGeom>
          <a:noFill/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talk: Airavat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Framework for privacy-preserving </a:t>
            </a:r>
            <a:r>
              <a:rPr lang="en-US" dirty="0" err="1" smtClean="0"/>
              <a:t>MapReduce</a:t>
            </a:r>
            <a:r>
              <a:rPr lang="en-US" dirty="0"/>
              <a:t> </a:t>
            </a:r>
            <a:r>
              <a:rPr lang="en-US" dirty="0" smtClean="0"/>
              <a:t>computations with </a:t>
            </a:r>
            <a:r>
              <a:rPr lang="en-US" dirty="0" err="1" smtClean="0">
                <a:solidFill>
                  <a:srgbClr val="FF0000"/>
                </a:solidFill>
              </a:rPr>
              <a:t>untrusted</a:t>
            </a:r>
            <a:r>
              <a:rPr lang="en-US" dirty="0" smtClean="0"/>
              <a:t> code.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524000" y="6324600"/>
            <a:ext cx="63246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i="1" dirty="0" smtClean="0"/>
              <a:t>Airavat is the elephant of the clouds (Indian mythology).</a:t>
            </a:r>
            <a:endParaRPr lang="en-US" sz="1900" i="1" dirty="0"/>
          </a:p>
        </p:txBody>
      </p:sp>
      <p:grpSp>
        <p:nvGrpSpPr>
          <p:cNvPr id="26" name="Group 25"/>
          <p:cNvGrpSpPr/>
          <p:nvPr/>
        </p:nvGrpSpPr>
        <p:grpSpPr>
          <a:xfrm>
            <a:off x="1676400" y="4114800"/>
            <a:ext cx="5715000" cy="1981252"/>
            <a:chOff x="1676400" y="4114800"/>
            <a:chExt cx="5715000" cy="1981252"/>
          </a:xfrm>
        </p:grpSpPr>
        <p:sp>
          <p:nvSpPr>
            <p:cNvPr id="16" name="Cloud 15"/>
            <p:cNvSpPr/>
            <p:nvPr/>
          </p:nvSpPr>
          <p:spPr>
            <a:xfrm>
              <a:off x="3430211" y="4411504"/>
              <a:ext cx="2345654" cy="1274200"/>
            </a:xfrm>
            <a:prstGeom prst="cloud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48752" y="4684546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7502" y="4684546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42812" y="4307680"/>
              <a:ext cx="548588" cy="750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5716137" y="4114800"/>
              <a:ext cx="10778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Untrusted Program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518012" y="4694608"/>
              <a:ext cx="684149" cy="776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ight Arrow 13"/>
            <p:cNvSpPr/>
            <p:nvPr/>
          </p:nvSpPr>
          <p:spPr>
            <a:xfrm>
              <a:off x="3256459" y="4965504"/>
              <a:ext cx="434380" cy="166200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4591" y="5638787"/>
              <a:ext cx="1520331" cy="457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76400" y="4303485"/>
              <a:ext cx="1430740" cy="8764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Protected</a:t>
              </a:r>
            </a:p>
            <a:p>
              <a:r>
                <a:rPr lang="en-US" sz="2000" b="1" dirty="0" smtClean="0">
                  <a:solidFill>
                    <a:srgbClr val="00B050"/>
                  </a:solidFill>
                </a:rPr>
                <a:t>Data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22" name="L-Shape 21"/>
            <p:cNvSpPr/>
            <p:nvPr/>
          </p:nvSpPr>
          <p:spPr>
            <a:xfrm rot="18600000">
              <a:off x="2907181" y="4429901"/>
              <a:ext cx="377369" cy="168322"/>
            </a:xfrm>
            <a:prstGeom prst="corner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948752" y="5029200"/>
              <a:ext cx="13465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Airavat</a:t>
              </a:r>
              <a:endParaRPr lang="en-US" sz="2400" b="1" dirty="0"/>
            </a:p>
          </p:txBody>
        </p:sp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2469" y="4680854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1" name="Straight Arrow Connector 30"/>
            <p:cNvCxnSpPr/>
            <p:nvPr/>
          </p:nvCxnSpPr>
          <p:spPr>
            <a:xfrm rot="10800000">
              <a:off x="5379493" y="4869538"/>
              <a:ext cx="1346579" cy="196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Airavat guarantee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Bounded information leak* about any individual data after performing a </a:t>
            </a:r>
            <a:r>
              <a:rPr lang="en-US" dirty="0" err="1" smtClean="0"/>
              <a:t>MapReduce</a:t>
            </a:r>
            <a:r>
              <a:rPr lang="en-US" dirty="0" smtClean="0"/>
              <a:t> computation.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495800" y="6172200"/>
            <a:ext cx="426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i="1" dirty="0" smtClean="0"/>
              <a:t>*Differential privacy</a:t>
            </a:r>
            <a:endParaRPr lang="en-US" sz="2200" i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1676400" y="4114800"/>
            <a:ext cx="5715000" cy="1981252"/>
            <a:chOff x="1676400" y="4114800"/>
            <a:chExt cx="5715000" cy="1981252"/>
          </a:xfrm>
        </p:grpSpPr>
        <p:sp>
          <p:nvSpPr>
            <p:cNvPr id="29" name="Cloud 28"/>
            <p:cNvSpPr/>
            <p:nvPr/>
          </p:nvSpPr>
          <p:spPr>
            <a:xfrm>
              <a:off x="3430211" y="4411504"/>
              <a:ext cx="2345654" cy="1274200"/>
            </a:xfrm>
            <a:prstGeom prst="cloud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48752" y="4684546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7502" y="4684546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42812" y="4307680"/>
              <a:ext cx="548588" cy="750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TextBox 32"/>
            <p:cNvSpPr txBox="1"/>
            <p:nvPr/>
          </p:nvSpPr>
          <p:spPr>
            <a:xfrm>
              <a:off x="5716137" y="4114800"/>
              <a:ext cx="10778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Untrusted Program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pic>
          <p:nvPicPr>
            <p:cNvPr id="34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518012" y="4694608"/>
              <a:ext cx="684149" cy="776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Right Arrow 34"/>
            <p:cNvSpPr/>
            <p:nvPr/>
          </p:nvSpPr>
          <p:spPr>
            <a:xfrm>
              <a:off x="3256459" y="4965504"/>
              <a:ext cx="434380" cy="166200"/>
            </a:xfrm>
            <a:prstGeom prst="rightArrow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64591" y="5638787"/>
              <a:ext cx="1520331" cy="457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676400" y="4303485"/>
              <a:ext cx="1430740" cy="8764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Protected</a:t>
              </a:r>
            </a:p>
            <a:p>
              <a:r>
                <a:rPr lang="en-US" sz="2000" b="1" dirty="0" smtClean="0">
                  <a:solidFill>
                    <a:srgbClr val="00B050"/>
                  </a:solidFill>
                </a:rPr>
                <a:t>Data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8" name="L-Shape 37"/>
            <p:cNvSpPr/>
            <p:nvPr/>
          </p:nvSpPr>
          <p:spPr>
            <a:xfrm rot="18600000">
              <a:off x="2907181" y="4429901"/>
              <a:ext cx="377369" cy="168322"/>
            </a:xfrm>
            <a:prstGeom prst="corner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948752" y="5029200"/>
              <a:ext cx="13465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Airavat</a:t>
              </a:r>
              <a:endParaRPr lang="en-US" sz="2400" b="1" dirty="0"/>
            </a:p>
          </p:txBody>
        </p:sp>
        <p:pic>
          <p:nvPicPr>
            <p:cNvPr id="40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02469" y="4680854"/>
              <a:ext cx="208701" cy="540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41" name="Straight Arrow Connector 40"/>
            <p:cNvCxnSpPr/>
            <p:nvPr/>
          </p:nvCxnSpPr>
          <p:spPr>
            <a:xfrm rot="10800000">
              <a:off x="5379493" y="4869538"/>
              <a:ext cx="1346579" cy="1966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628</TotalTime>
  <Words>2004</Words>
  <Application>Microsoft Office PowerPoint</Application>
  <PresentationFormat>On-screen Show (4:3)</PresentationFormat>
  <Paragraphs>580</Paragraphs>
  <Slides>51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Median</vt:lpstr>
      <vt:lpstr>Airavat: Security and Privacy for MapReduce</vt:lpstr>
      <vt:lpstr>Computing in the year 201X</vt:lpstr>
      <vt:lpstr>Programming model in year 201X</vt:lpstr>
      <vt:lpstr>Programming model in year 201X</vt:lpstr>
      <vt:lpstr>Privacy in the year 201X ?</vt:lpstr>
      <vt:lpstr>Use de-identification?</vt:lpstr>
      <vt:lpstr>Audit the untrusted code?</vt:lpstr>
      <vt:lpstr>This talk: Airavat</vt:lpstr>
      <vt:lpstr>Airavat guarantee</vt:lpstr>
      <vt:lpstr>Outline</vt:lpstr>
      <vt:lpstr>Background: MapReduce</vt:lpstr>
      <vt:lpstr>MapReduce example</vt:lpstr>
      <vt:lpstr>Airavat model</vt:lpstr>
      <vt:lpstr>Airavat model</vt:lpstr>
      <vt:lpstr>Airavat model</vt:lpstr>
      <vt:lpstr>Threat model</vt:lpstr>
      <vt:lpstr>Roadmap</vt:lpstr>
      <vt:lpstr>Programming model</vt:lpstr>
      <vt:lpstr>Programming model</vt:lpstr>
      <vt:lpstr>Challenge 1: Untrusted mapper</vt:lpstr>
      <vt:lpstr>Challenge 2: Untrusted mapper</vt:lpstr>
      <vt:lpstr>Airavat mechanisms</vt:lpstr>
      <vt:lpstr>Back to the roadmap</vt:lpstr>
      <vt:lpstr>Airavat confines the untrusted code</vt:lpstr>
      <vt:lpstr>Airavat confines the untrusted code</vt:lpstr>
      <vt:lpstr>Airavat confines the untrusted code</vt:lpstr>
      <vt:lpstr>But access control is not enough</vt:lpstr>
      <vt:lpstr>But access control is not enough</vt:lpstr>
      <vt:lpstr>Background: Differential privacy</vt:lpstr>
      <vt:lpstr>Differential privacy (intuition)</vt:lpstr>
      <vt:lpstr>Differential privacy (intuition)</vt:lpstr>
      <vt:lpstr>Achieving differential privacy</vt:lpstr>
      <vt:lpstr>Achieving differential privacy</vt:lpstr>
      <vt:lpstr>Achieving differential privacy</vt:lpstr>
      <vt:lpstr>Achieving differential privacy</vt:lpstr>
      <vt:lpstr>Back to the roadmap</vt:lpstr>
      <vt:lpstr>Enforcing differential privacy</vt:lpstr>
      <vt:lpstr>Enforcing differential privacy</vt:lpstr>
      <vt:lpstr>Enforcing sensitivity</vt:lpstr>
      <vt:lpstr>Roadmap. One last time</vt:lpstr>
      <vt:lpstr>What can we compute?</vt:lpstr>
      <vt:lpstr>Sample computations</vt:lpstr>
      <vt:lpstr>Revisiting Airavat guarantees</vt:lpstr>
      <vt:lpstr>Outline</vt:lpstr>
      <vt:lpstr>Implementation details</vt:lpstr>
      <vt:lpstr>Evaluation : Our benchmarks</vt:lpstr>
      <vt:lpstr>Performance overhead</vt:lpstr>
      <vt:lpstr>Evaluation: accuracy</vt:lpstr>
      <vt:lpstr>Related work: PINQ</vt:lpstr>
      <vt:lpstr>Airavat in brief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Airavat: Security and Privacy for MapReduce</dc:title>
  <dc:creator/>
  <cp:lastModifiedBy>Indrajit</cp:lastModifiedBy>
  <cp:revision>161</cp:revision>
  <dcterms:created xsi:type="dcterms:W3CDTF">2006-08-16T00:00:00Z</dcterms:created>
  <dcterms:modified xsi:type="dcterms:W3CDTF">2010-05-01T22:54:20Z</dcterms:modified>
</cp:coreProperties>
</file>